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35"/>
  </p:notesMasterIdLst>
  <p:handoutMasterIdLst>
    <p:handoutMasterId r:id="rId36"/>
  </p:handoutMasterIdLst>
  <p:sldIdLst>
    <p:sldId id="262" r:id="rId5"/>
    <p:sldId id="291" r:id="rId6"/>
    <p:sldId id="256" r:id="rId7"/>
    <p:sldId id="263" r:id="rId8"/>
    <p:sldId id="264" r:id="rId9"/>
    <p:sldId id="265" r:id="rId10"/>
    <p:sldId id="266" r:id="rId11"/>
    <p:sldId id="267" r:id="rId12"/>
    <p:sldId id="268" r:id="rId13"/>
    <p:sldId id="290"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Taylor" initials="MT" lastIdx="2" clrIdx="0">
    <p:extLst>
      <p:ext uri="{19B8F6BF-5375-455C-9EA6-DF929625EA0E}">
        <p15:presenceInfo xmlns:p15="http://schemas.microsoft.com/office/powerpoint/2012/main" userId="S::mtaylor@kiwanis.org::9e5eaf28-5344-44bc-8c59-07be46d7a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974"/>
    <a:srgbClr val="B4975A"/>
    <a:srgbClr val="EBEBEB"/>
    <a:srgbClr val="AAA9AA"/>
    <a:srgbClr val="9AC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C0DC6-8369-493F-BF88-1AC48CF9E20D}" v="2" dt="2022-11-18T20:57:46.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67483" autoAdjust="0"/>
  </p:normalViewPr>
  <p:slideViewPr>
    <p:cSldViewPr>
      <p:cViewPr varScale="1">
        <p:scale>
          <a:sx n="112" d="100"/>
          <a:sy n="112" d="100"/>
        </p:scale>
        <p:origin x="2096" y="1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080" y="1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Evans" userId="a22f569f-f169-46fc-ade1-9fdb78f5a3f0" providerId="ADAL" clId="{470C0DC6-8369-493F-BF88-1AC48CF9E20D}"/>
    <pc:docChg chg="undo custSel modSld">
      <pc:chgData name="Angela Evans" userId="a22f569f-f169-46fc-ade1-9fdb78f5a3f0" providerId="ADAL" clId="{470C0DC6-8369-493F-BF88-1AC48CF9E20D}" dt="2022-11-18T20:58:35.580" v="18" actId="1035"/>
      <pc:docMkLst>
        <pc:docMk/>
      </pc:docMkLst>
      <pc:sldChg chg="addSp delSp modSp mod modNotesTx">
        <pc:chgData name="Angela Evans" userId="a22f569f-f169-46fc-ade1-9fdb78f5a3f0" providerId="ADAL" clId="{470C0DC6-8369-493F-BF88-1AC48CF9E20D}" dt="2022-11-18T20:58:35.580" v="18" actId="1035"/>
        <pc:sldMkLst>
          <pc:docMk/>
          <pc:sldMk cId="2797532596" sldId="266"/>
        </pc:sldMkLst>
        <pc:spChg chg="mod">
          <ac:chgData name="Angela Evans" userId="a22f569f-f169-46fc-ade1-9fdb78f5a3f0" providerId="ADAL" clId="{470C0DC6-8369-493F-BF88-1AC48CF9E20D}" dt="2022-11-18T20:57:40.034" v="12" actId="1076"/>
          <ac:spMkLst>
            <pc:docMk/>
            <pc:sldMk cId="2797532596" sldId="266"/>
            <ac:spMk id="4" creationId="{A889FDAB-DCE2-F540-9659-8D06B461812B}"/>
          </ac:spMkLst>
        </pc:spChg>
        <pc:spChg chg="add del mod">
          <ac:chgData name="Angela Evans" userId="a22f569f-f169-46fc-ade1-9fdb78f5a3f0" providerId="ADAL" clId="{470C0DC6-8369-493F-BF88-1AC48CF9E20D}" dt="2022-11-18T20:57:45.206" v="13" actId="478"/>
          <ac:spMkLst>
            <pc:docMk/>
            <pc:sldMk cId="2797532596" sldId="266"/>
            <ac:spMk id="6" creationId="{0E6669E7-0B9F-51BB-0608-86F595A805EC}"/>
          </ac:spMkLst>
        </pc:spChg>
        <pc:spChg chg="add del mod">
          <ac:chgData name="Angela Evans" userId="a22f569f-f169-46fc-ade1-9fdb78f5a3f0" providerId="ADAL" clId="{470C0DC6-8369-493F-BF88-1AC48CF9E20D}" dt="2022-11-18T20:57:45.206" v="13" actId="478"/>
          <ac:spMkLst>
            <pc:docMk/>
            <pc:sldMk cId="2797532596" sldId="266"/>
            <ac:spMk id="7" creationId="{95024B52-5974-CD4C-1965-5E034BF82011}"/>
          </ac:spMkLst>
        </pc:spChg>
        <pc:spChg chg="del">
          <ac:chgData name="Angela Evans" userId="a22f569f-f169-46fc-ade1-9fdb78f5a3f0" providerId="ADAL" clId="{470C0DC6-8369-493F-BF88-1AC48CF9E20D}" dt="2022-11-18T20:54:15.845" v="6" actId="478"/>
          <ac:spMkLst>
            <pc:docMk/>
            <pc:sldMk cId="2797532596" sldId="266"/>
            <ac:spMk id="10" creationId="{2D9D5C6D-3707-401B-9DF9-A560BE5CF624}"/>
          </ac:spMkLst>
        </pc:spChg>
        <pc:spChg chg="del mod">
          <ac:chgData name="Angela Evans" userId="a22f569f-f169-46fc-ade1-9fdb78f5a3f0" providerId="ADAL" clId="{470C0DC6-8369-493F-BF88-1AC48CF9E20D}" dt="2022-11-18T20:54:13.664" v="5" actId="478"/>
          <ac:spMkLst>
            <pc:docMk/>
            <pc:sldMk cId="2797532596" sldId="266"/>
            <ac:spMk id="11" creationId="{9CC47378-0A61-4C10-A3BF-A1349B6A6F60}"/>
          </ac:spMkLst>
        </pc:spChg>
        <pc:spChg chg="add mod">
          <ac:chgData name="Angela Evans" userId="a22f569f-f169-46fc-ade1-9fdb78f5a3f0" providerId="ADAL" clId="{470C0DC6-8369-493F-BF88-1AC48CF9E20D}" dt="2022-11-18T20:58:35.580" v="18" actId="1035"/>
          <ac:spMkLst>
            <pc:docMk/>
            <pc:sldMk cId="2797532596" sldId="266"/>
            <ac:spMk id="13" creationId="{8CD17682-5506-7182-E5C4-0EA44001796E}"/>
          </ac:spMkLst>
        </pc:spChg>
        <pc:spChg chg="add mod">
          <ac:chgData name="Angela Evans" userId="a22f569f-f169-46fc-ade1-9fdb78f5a3f0" providerId="ADAL" clId="{470C0DC6-8369-493F-BF88-1AC48CF9E20D}" dt="2022-11-18T20:58:35.580" v="18" actId="1035"/>
          <ac:spMkLst>
            <pc:docMk/>
            <pc:sldMk cId="2797532596" sldId="266"/>
            <ac:spMk id="14" creationId="{BBCC5ED5-31D7-6884-70FA-90C1F0770A2D}"/>
          </ac:spMkLst>
        </pc:spChg>
        <pc:spChg chg="add del mod">
          <ac:chgData name="Angela Evans" userId="a22f569f-f169-46fc-ade1-9fdb78f5a3f0" providerId="ADAL" clId="{470C0DC6-8369-493F-BF88-1AC48CF9E20D}" dt="2022-11-18T20:57:54.411" v="16" actId="478"/>
          <ac:spMkLst>
            <pc:docMk/>
            <pc:sldMk cId="2797532596" sldId="266"/>
            <ac:spMk id="15" creationId="{DE85D8B3-A5CA-6D47-36AE-EAF6E9A7FD42}"/>
          </ac:spMkLst>
        </pc:spChg>
        <pc:graphicFrameChg chg="add del mod">
          <ac:chgData name="Angela Evans" userId="a22f569f-f169-46fc-ade1-9fdb78f5a3f0" providerId="ADAL" clId="{470C0DC6-8369-493F-BF88-1AC48CF9E20D}" dt="2022-11-18T20:57:45.206" v="13" actId="478"/>
          <ac:graphicFrameMkLst>
            <pc:docMk/>
            <pc:sldMk cId="2797532596" sldId="266"/>
            <ac:graphicFrameMk id="2" creationId="{57986958-566B-1BA0-CB27-43FE2C11F47D}"/>
          </ac:graphicFrameMkLst>
        </pc:graphicFrameChg>
        <pc:graphicFrameChg chg="del">
          <ac:chgData name="Angela Evans" userId="a22f569f-f169-46fc-ade1-9fdb78f5a3f0" providerId="ADAL" clId="{470C0DC6-8369-493F-BF88-1AC48CF9E20D}" dt="2022-11-18T20:54:21.661" v="7" actId="478"/>
          <ac:graphicFrameMkLst>
            <pc:docMk/>
            <pc:sldMk cId="2797532596" sldId="266"/>
            <ac:graphicFrameMk id="3" creationId="{7332B798-CDF5-4F58-A40A-57190C78CEAA}"/>
          </ac:graphicFrameMkLst>
        </pc:graphicFrameChg>
        <pc:graphicFrameChg chg="add del mod">
          <ac:chgData name="Angela Evans" userId="a22f569f-f169-46fc-ade1-9fdb78f5a3f0" providerId="ADAL" clId="{470C0DC6-8369-493F-BF88-1AC48CF9E20D}" dt="2022-11-18T20:57:45.206" v="13" actId="478"/>
          <ac:graphicFrameMkLst>
            <pc:docMk/>
            <pc:sldMk cId="2797532596" sldId="266"/>
            <ac:graphicFrameMk id="5" creationId="{674B548A-A8E9-D9DF-FD65-2931D8360223}"/>
          </ac:graphicFrameMkLst>
        </pc:graphicFrameChg>
        <pc:graphicFrameChg chg="add mod modGraphic">
          <ac:chgData name="Angela Evans" userId="a22f569f-f169-46fc-ade1-9fdb78f5a3f0" providerId="ADAL" clId="{470C0DC6-8369-493F-BF88-1AC48CF9E20D}" dt="2022-11-18T20:58:35.580" v="18" actId="1035"/>
          <ac:graphicFrameMkLst>
            <pc:docMk/>
            <pc:sldMk cId="2797532596" sldId="266"/>
            <ac:graphicFrameMk id="8" creationId="{F92160AA-1051-264D-9C46-D6FE65EEF2D0}"/>
          </ac:graphicFrameMkLst>
        </pc:graphicFrameChg>
        <pc:graphicFrameChg chg="del">
          <ac:chgData name="Angela Evans" userId="a22f569f-f169-46fc-ade1-9fdb78f5a3f0" providerId="ADAL" clId="{470C0DC6-8369-493F-BF88-1AC48CF9E20D}" dt="2022-11-18T20:54:21.661" v="7" actId="478"/>
          <ac:graphicFrameMkLst>
            <pc:docMk/>
            <pc:sldMk cId="2797532596" sldId="266"/>
            <ac:graphicFrameMk id="9" creationId="{A0281F7F-3568-4341-B9C9-A5A987B845A5}"/>
          </ac:graphicFrameMkLst>
        </pc:graphicFrameChg>
        <pc:graphicFrameChg chg="add mod">
          <ac:chgData name="Angela Evans" userId="a22f569f-f169-46fc-ade1-9fdb78f5a3f0" providerId="ADAL" clId="{470C0DC6-8369-493F-BF88-1AC48CF9E20D}" dt="2022-11-18T20:58:35.580" v="18" actId="1035"/>
          <ac:graphicFrameMkLst>
            <pc:docMk/>
            <pc:sldMk cId="2797532596" sldId="266"/>
            <ac:graphicFrameMk id="12" creationId="{2F245BD4-36A1-805C-105E-39C18679F70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0B60EF-6A4C-46B1-B760-BA5A55332EBF}" type="datetimeFigureOut">
              <a:rPr lang="en-US" smtClean="0"/>
              <a:pPr/>
              <a:t>11/22/22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560569"/>
            <a:ext cx="5852159" cy="432053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0059"/>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bhro7IXnc2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MODERATOR:</a:t>
            </a:r>
          </a:p>
          <a:p>
            <a:r>
              <a:rPr lang="en-US" b="0" i="0" dirty="0">
                <a:solidFill>
                  <a:srgbClr val="000000"/>
                </a:solidFill>
                <a:effectLst/>
                <a:latin typeface="Times New Roman" panose="02020603050405020304" pitchFamily="18" charset="0"/>
              </a:rPr>
              <a:t>Welcome. </a:t>
            </a:r>
          </a:p>
          <a:p>
            <a:r>
              <a:rPr lang="en-US" b="0" i="0" dirty="0">
                <a:solidFill>
                  <a:srgbClr val="000000"/>
                </a:solidFill>
                <a:effectLst/>
                <a:latin typeface="Times New Roman" panose="02020603050405020304" pitchFamily="18" charset="0"/>
              </a:rPr>
              <a:t>As you know, Kiwanis International serves children around the world. We have members in more than 70 countries. </a:t>
            </a:r>
          </a:p>
          <a:p>
            <a:r>
              <a:rPr lang="en-US" b="0" i="0" dirty="0">
                <a:solidFill>
                  <a:srgbClr val="000000"/>
                </a:solidFill>
                <a:effectLst/>
                <a:latin typeface="Times New Roman" panose="02020603050405020304" pitchFamily="18" charset="0"/>
              </a:rPr>
              <a:t>With that kind of international reach, Kiwanis is committed to opportunity and dignity for all people. </a:t>
            </a:r>
          </a:p>
          <a:p>
            <a:r>
              <a:rPr lang="en-US" b="0" i="0" dirty="0">
                <a:solidFill>
                  <a:srgbClr val="000000"/>
                </a:solidFill>
                <a:effectLst/>
                <a:latin typeface="Times New Roman" panose="02020603050405020304" pitchFamily="18" charset="0"/>
              </a:rPr>
              <a:t>It’s important for an organization like ours to state its principles. </a:t>
            </a:r>
          </a:p>
          <a:p>
            <a:r>
              <a:rPr lang="en-US" b="0" i="0" dirty="0">
                <a:solidFill>
                  <a:srgbClr val="000000"/>
                </a:solidFill>
                <a:effectLst/>
                <a:latin typeface="Times New Roman" panose="02020603050405020304" pitchFamily="18" charset="0"/>
              </a:rPr>
              <a:t>In June 2022, the Kiwanis International Board of Trustees adopted a detailed statement of our continuing commitment to diversity, equity and inclusion.</a:t>
            </a:r>
          </a:p>
          <a:p>
            <a:r>
              <a:rPr lang="en-US" b="0" i="0" dirty="0">
                <a:solidFill>
                  <a:srgbClr val="000000"/>
                </a:solidFill>
                <a:effectLst/>
                <a:latin typeface="Times New Roman" panose="02020603050405020304" pitchFamily="18" charset="0"/>
              </a:rPr>
              <a:t>You can find it at Kiwanis.org/diversity.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133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a:t>
            </a:r>
            <a:r>
              <a:rPr lang="en-US" dirty="0"/>
              <a:t>What is the difference between equity and equality? It is about fair opportunity </a:t>
            </a:r>
          </a:p>
          <a:p>
            <a:r>
              <a:rPr lang="en-US" dirty="0"/>
              <a:t>and creating a level playing field, rather than equal treatment. </a:t>
            </a:r>
          </a:p>
          <a:p>
            <a:endParaRPr lang="en-US" b="1" dirty="0"/>
          </a:p>
          <a:p>
            <a:r>
              <a:rPr lang="en-US" b="1" dirty="0"/>
              <a:t>QUESTION: </a:t>
            </a:r>
            <a:r>
              <a:rPr lang="en-US" dirty="0"/>
              <a:t>Any questions about this definition?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PAUSE FOR RESPONSE </a:t>
            </a:r>
          </a:p>
          <a:p>
            <a:endParaRPr lang="en-US" b="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65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Ask someone to read the definition.</a:t>
            </a:r>
          </a:p>
          <a:p>
            <a:endParaRPr lang="en-US" b="0" dirty="0"/>
          </a:p>
          <a:p>
            <a:r>
              <a:rPr lang="en-US" b="1" dirty="0"/>
              <a:t>QUESTION: </a:t>
            </a:r>
            <a:r>
              <a:rPr lang="en-US" b="0" dirty="0"/>
              <a:t>Does anyone have questions about this definition?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PAUSE FOR RESPONSE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957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To provide an example of diversity, equity and inclusion, let’s use them in the context of planning a dance party. </a:t>
            </a:r>
          </a:p>
          <a:p>
            <a:r>
              <a:rPr lang="en-US" b="0" dirty="0"/>
              <a:t>Diversity is when everyone is invited to the party. </a:t>
            </a:r>
          </a:p>
          <a:p>
            <a:r>
              <a:rPr lang="en-US" b="0" dirty="0"/>
              <a:t>Equity means that everyone gets to contribute to the playlist. </a:t>
            </a:r>
          </a:p>
          <a:p>
            <a:r>
              <a:rPr lang="en-US" b="0" dirty="0"/>
              <a:t>Inclusion means that everyone has the opportunity to dance. </a:t>
            </a:r>
          </a:p>
          <a:p>
            <a:endParaRPr lang="en-US" b="0" dirty="0"/>
          </a:p>
          <a:p>
            <a:r>
              <a:rPr lang="en-US" b="0" dirty="0"/>
              <a:t>Further, diversity is a fact, equity is a choice and inclusion is the goal. </a:t>
            </a:r>
          </a:p>
          <a:p>
            <a:endParaRPr lang="en-US" b="0" dirty="0"/>
          </a:p>
          <a:p>
            <a:r>
              <a:rPr lang="en-US" b="1" dirty="0"/>
              <a:t>PAUSE FOR REACTIONS/COMMENTS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275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a:t>
            </a:r>
            <a:r>
              <a:rPr lang="en-US" b="0" dirty="0"/>
              <a:t>Why do you think we are talking about DEI?</a:t>
            </a:r>
          </a:p>
          <a:p>
            <a:endParaRPr lang="en-US" b="0" dirty="0"/>
          </a:p>
          <a:p>
            <a:r>
              <a:rPr lang="en-US"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894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sz="1200" b="0" dirty="0"/>
              <a:t>In April 2021, Kiwanis members in the United States received a survey seeking to gain insight about diversity, equity and inclusion as they apply to Kiwanis membership. </a:t>
            </a:r>
          </a:p>
          <a:p>
            <a:r>
              <a:rPr lang="en-US" sz="1200" b="0" dirty="0"/>
              <a:t>The survey was developed by the committee on diversity, equity and inclusion and approved by the Kiwanis International Board and Leadership Team. </a:t>
            </a:r>
          </a:p>
          <a:p>
            <a:r>
              <a:rPr lang="en-US" sz="1200" b="0" dirty="0"/>
              <a:t>The survey questions were carefully vetted by outside experts and consultants who donated their time and talent. </a:t>
            </a:r>
          </a:p>
          <a:p>
            <a:r>
              <a:rPr lang="en-US" sz="1200" b="0" dirty="0"/>
              <a:t>The survey was collected by a third‐party vendor, ensuring that it was completely anonymous. </a:t>
            </a:r>
          </a:p>
          <a:p>
            <a:endParaRPr lang="en-US" sz="1200" b="0" dirty="0"/>
          </a:p>
          <a:p>
            <a:r>
              <a:rPr lang="en-US" sz="1200" b="0" dirty="0"/>
              <a:t>Kiwanis received 4,576 responses.</a:t>
            </a:r>
          </a:p>
          <a:p>
            <a:r>
              <a:rPr lang="en-US" sz="1200" b="0" dirty="0"/>
              <a:t>An overwhelming 78% of those respondents replied “yes,” diversity, equity and inclusion are topics for our organization to discuss.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9036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sz="1200" b="0" dirty="0"/>
              <a:t>Additional data that we know about today’s Kiwanian:</a:t>
            </a:r>
          </a:p>
          <a:p>
            <a:pPr marL="171450" indent="-171450">
              <a:buFont typeface="Arial" panose="020B0604020202020204" pitchFamily="34" charset="0"/>
              <a:buChar char="•"/>
            </a:pPr>
            <a:r>
              <a:rPr lang="en-US" sz="1200" b="0" dirty="0"/>
              <a:t>The average age of a Kiwanis member is 60.</a:t>
            </a:r>
          </a:p>
          <a:p>
            <a:pPr marL="171450" indent="-171450">
              <a:buFont typeface="Arial" panose="020B0604020202020204" pitchFamily="34" charset="0"/>
              <a:buChar char="•"/>
            </a:pPr>
            <a:r>
              <a:rPr lang="en-US" sz="1200" b="0" dirty="0"/>
              <a:t>The average age of a </a:t>
            </a:r>
            <a:r>
              <a:rPr lang="en-US" sz="1200" b="0" u="sng" dirty="0"/>
              <a:t>new</a:t>
            </a:r>
            <a:r>
              <a:rPr lang="en-US" sz="1200" b="0" dirty="0"/>
              <a:t> Kiwanis member is 48.</a:t>
            </a:r>
          </a:p>
          <a:p>
            <a:pPr marL="171450" indent="-171450">
              <a:buFont typeface="Arial" panose="020B0604020202020204" pitchFamily="34" charset="0"/>
              <a:buChar char="•"/>
            </a:pPr>
            <a:r>
              <a:rPr lang="en-US" sz="1200" b="0" dirty="0"/>
              <a:t>68% of our members are male.</a:t>
            </a:r>
          </a:p>
          <a:p>
            <a:pPr marL="171450" indent="-171450">
              <a:buFont typeface="Arial" panose="020B0604020202020204" pitchFamily="34" charset="0"/>
              <a:buChar char="•"/>
            </a:pPr>
            <a:r>
              <a:rPr lang="en-US" sz="1200" b="0" dirty="0"/>
              <a:t>32% of our members are female. </a:t>
            </a:r>
          </a:p>
          <a:p>
            <a:pPr marL="171450" indent="-171450">
              <a:buFont typeface="Arial" panose="020B0604020202020204" pitchFamily="34" charset="0"/>
              <a:buChar char="•"/>
            </a:pPr>
            <a:endParaRPr lang="en-US" sz="1200" b="0" dirty="0"/>
          </a:p>
          <a:p>
            <a:pPr marL="0" indent="0">
              <a:buFont typeface="Arial" panose="020B0604020202020204" pitchFamily="34" charset="0"/>
              <a:buNone/>
            </a:pPr>
            <a:r>
              <a:rPr lang="en-US" sz="1200" b="1" dirty="0"/>
              <a:t>QUESTIONS TO ASK:</a:t>
            </a:r>
          </a:p>
          <a:p>
            <a:pPr marL="228600" indent="-228600">
              <a:buFont typeface="+mj-lt"/>
              <a:buAutoNum type="arabicPeriod"/>
            </a:pPr>
            <a:r>
              <a:rPr lang="en-US" sz="1200" b="0" dirty="0"/>
              <a:t>What do these numbers tell you about a typical Kiwanian as it relates to DEI?</a:t>
            </a:r>
          </a:p>
          <a:p>
            <a:pPr marL="228600" indent="-228600">
              <a:buFont typeface="+mj-lt"/>
              <a:buAutoNum type="arabicPeriod"/>
            </a:pPr>
            <a:r>
              <a:rPr lang="en-US" dirty="0"/>
              <a:t>What does this mean for Kiwanis 10 years from now?</a:t>
            </a:r>
          </a:p>
          <a:p>
            <a:pPr marL="228600" indent="-228600">
              <a:buFont typeface="+mj-lt"/>
              <a:buAutoNum type="arabicPeriod"/>
            </a:pPr>
            <a:endParaRPr lang="en-US" sz="1200" b="0" dirty="0"/>
          </a:p>
          <a:p>
            <a:pPr marL="0" indent="0">
              <a:buFont typeface="+mj-lt"/>
              <a:buNone/>
            </a:pPr>
            <a:r>
              <a:rPr lang="en-US" sz="1200"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2781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sz="1200" b="0" dirty="0"/>
              <a:t>Looking at the data, it is important that Kiwanis stay relevant in today’s communities and for the youth.</a:t>
            </a:r>
            <a:endParaRPr lang="en-US" sz="1200" b="1"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72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Social scientists know quite a bit about today’s youth — those ages 25 and younger, our next generation of Kiwanians.</a:t>
            </a:r>
            <a:br>
              <a:rPr lang="en-US" b="0" dirty="0"/>
            </a:br>
            <a:endParaRPr lang="en-US" b="0" dirty="0"/>
          </a:p>
          <a:p>
            <a:pPr marL="228600" indent="-228600">
              <a:buAutoNum type="arabicPeriod"/>
            </a:pPr>
            <a:r>
              <a:rPr lang="en-US" b="0" dirty="0"/>
              <a:t>They are high achievers and service oriented.</a:t>
            </a:r>
          </a:p>
          <a:p>
            <a:pPr marL="228600" indent="-228600">
              <a:buAutoNum type="arabicPeriod"/>
            </a:pPr>
            <a:r>
              <a:rPr lang="en-US" b="0" dirty="0"/>
              <a:t>They are community minded and want to make a positive impact.</a:t>
            </a:r>
          </a:p>
          <a:p>
            <a:pPr marL="228600" indent="-228600">
              <a:buAutoNum type="arabicPeriod"/>
            </a:pPr>
            <a:r>
              <a:rPr lang="en-US" b="0" dirty="0"/>
              <a:t>They are change agents, often called “social mavericks,” who share their values and beliefs on social media.</a:t>
            </a:r>
          </a:p>
          <a:p>
            <a:pPr marL="228600" indent="-228600">
              <a:buAutoNum type="arabicPeriod"/>
            </a:pPr>
            <a:r>
              <a:rPr lang="en-US" b="0" dirty="0"/>
              <a:t>They don’t read newspapers; they get their news from social media and short YouTube and TikTok videos.</a:t>
            </a:r>
          </a:p>
          <a:p>
            <a:pPr marL="228600" indent="-228600">
              <a:buAutoNum type="arabicPeriod"/>
            </a:pPr>
            <a:r>
              <a:rPr lang="en-US" b="0" dirty="0"/>
              <a:t>They are drawn to sustainable products and brands that change to remain relevant. (This will be important as we look at the typical Kiwanis club).</a:t>
            </a:r>
          </a:p>
          <a:p>
            <a:pPr marL="228600" indent="-228600">
              <a:buAutoNum type="arabicPeriod"/>
            </a:pPr>
            <a:r>
              <a:rPr lang="en-US" b="0" dirty="0"/>
              <a:t>They are very aware of diversity, equity and inclusion. The concept has been part of their lives for a long time, and many are very passionate about it.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00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 </a:t>
            </a:r>
            <a:r>
              <a:rPr lang="en-US" b="0" dirty="0"/>
              <a:t>Looking at those last couple of slides — Kiwanis members and today’s youth — why is DEI relevant to Kiwanis?</a:t>
            </a:r>
          </a:p>
          <a:p>
            <a:endParaRPr lang="en-US" b="0" dirty="0"/>
          </a:p>
          <a:p>
            <a:r>
              <a:rPr lang="en-US"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5362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As part of the April 2021 survey, the following question on diversity was asked: </a:t>
            </a:r>
          </a:p>
          <a:p>
            <a:r>
              <a:rPr lang="en-US" b="0" dirty="0"/>
              <a:t>“Which of the following have made you feel unwelcome, unsafe, unheard or not empowered as a member of Kiwanis?” </a:t>
            </a:r>
          </a:p>
          <a:p>
            <a:endParaRPr lang="en-US" b="0" dirty="0"/>
          </a:p>
          <a:p>
            <a:r>
              <a:rPr lang="en-US" b="0" dirty="0"/>
              <a:t>This question was designed to explore inclusion in our Kiwanis clubs. If members don’t feel included or welcomed, they will most likely leave. </a:t>
            </a:r>
          </a:p>
          <a:p>
            <a:endParaRPr lang="en-US" b="0" dirty="0"/>
          </a:p>
          <a:p>
            <a:r>
              <a:rPr lang="en-US" b="1" dirty="0"/>
              <a:t>LEAVE SLIDE UP FOR A BRIEF MOMENT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7601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quote. </a:t>
            </a:r>
          </a:p>
          <a:p>
            <a:endParaRPr lang="en-US" dirty="0"/>
          </a:p>
          <a:p>
            <a:r>
              <a:rPr lang="en-US" dirty="0"/>
              <a:t>Kiwanis is striving to become a more diverse, equitable and inclusive organization for all to serve. We cannot begin this work, however, until we acknowledge that our organization must begin to adopt new ways of thinking, operating and bring it into the values of the 21st century.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49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LEAVE SLIDE UP FOR A BRIEF MOMENT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155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Let’s take a closer look at the responses to the question, “Which of the following have made you feel unwelcome, unsafe, unheard or not empowered as a member of Kiwanis?” </a:t>
            </a:r>
          </a:p>
          <a:p>
            <a:endParaRPr lang="en-US" b="0" dirty="0"/>
          </a:p>
          <a:p>
            <a:r>
              <a:rPr lang="en-US" b="0" dirty="0"/>
              <a:t>In rank order, the highest ranked are:</a:t>
            </a:r>
          </a:p>
          <a:p>
            <a:pPr marL="228600" indent="-228600">
              <a:buAutoNum type="arabicPeriod"/>
            </a:pPr>
            <a:r>
              <a:rPr lang="en-US" b="0" dirty="0"/>
              <a:t>Politics inserted into meetings.</a:t>
            </a:r>
          </a:p>
          <a:p>
            <a:pPr marL="228600" indent="-228600">
              <a:buAutoNum type="arabicPeriod"/>
            </a:pPr>
            <a:r>
              <a:rPr lang="en-US" b="0" dirty="0"/>
              <a:t>Favoritism toward the most influential leaders or members.</a:t>
            </a:r>
          </a:p>
          <a:p>
            <a:pPr marL="228600" indent="-228600">
              <a:buAutoNum type="arabicPeriod"/>
            </a:pPr>
            <a:r>
              <a:rPr lang="en-US" b="0" dirty="0"/>
              <a:t>Sexist, ageist, racist, discriminatory or inappropriate jokes.</a:t>
            </a:r>
          </a:p>
          <a:p>
            <a:pPr marL="228600" indent="-228600">
              <a:buAutoNum type="arabicPeriod"/>
            </a:pPr>
            <a:r>
              <a:rPr lang="en-US" b="0" dirty="0"/>
              <a:t>Denominational prayer at the beginning of the meeting.</a:t>
            </a:r>
          </a:p>
          <a:p>
            <a:pPr marL="228600" indent="-228600">
              <a:buAutoNum type="arabicPeriod"/>
            </a:pPr>
            <a:r>
              <a:rPr lang="en-US" b="0" dirty="0"/>
              <a:t>New ideas not being considered.</a:t>
            </a:r>
          </a:p>
          <a:p>
            <a:pPr marL="228600" indent="-228600">
              <a:buAutoNum type="arabicPeriod"/>
            </a:pPr>
            <a:r>
              <a:rPr lang="en-US" b="0" dirty="0"/>
              <a:t>Lack of flexibility with meeting times or service project scheduling. </a:t>
            </a:r>
          </a:p>
          <a:p>
            <a:pPr marL="228600" indent="-228600">
              <a:buAutoNum type="arabicPeriod"/>
            </a:pPr>
            <a:endParaRPr lang="en-US" b="0" dirty="0"/>
          </a:p>
          <a:p>
            <a:pPr marL="0" indent="0">
              <a:buNone/>
            </a:pPr>
            <a:r>
              <a:rPr lang="en-US" b="1" dirty="0"/>
              <a:t>QUESTION: </a:t>
            </a:r>
            <a:r>
              <a:rPr lang="en-US" b="0" dirty="0"/>
              <a:t>What are your thoughts/reactions to this? </a:t>
            </a:r>
          </a:p>
          <a:p>
            <a:pPr marL="0" indent="0">
              <a:buNone/>
            </a:pPr>
            <a:endParaRPr lang="en-US" b="0" dirty="0"/>
          </a:p>
          <a:p>
            <a:pPr marL="0" indent="0">
              <a:buNone/>
            </a:pPr>
            <a:r>
              <a:rPr lang="en-US"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516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What does that tell you about diversity, equity and inclusion and Kiwanis?</a:t>
            </a:r>
          </a:p>
          <a:p>
            <a:endParaRPr lang="en-US" dirty="0"/>
          </a:p>
          <a:p>
            <a:r>
              <a:rPr lang="en-US"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1119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Let’s take a couple of minutes and discuss what a </a:t>
            </a:r>
            <a:r>
              <a:rPr lang="en-US" b="1" dirty="0"/>
              <a:t>healthy club </a:t>
            </a:r>
            <a:r>
              <a:rPr lang="en-US" b="0" dirty="0"/>
              <a:t>looks like through a diversity lens. </a:t>
            </a:r>
          </a:p>
          <a:p>
            <a:r>
              <a:rPr lang="en-US" b="0" dirty="0"/>
              <a:t>We’ll examine equity and inclusion, as well. For now, let’s focus on “diversity” — when everyone is invited to the party. </a:t>
            </a:r>
          </a:p>
          <a:p>
            <a:endParaRPr lang="en-US" b="0" dirty="0"/>
          </a:p>
          <a:p>
            <a:r>
              <a:rPr lang="en-US" b="1" dirty="0"/>
              <a:t>PAUSE AND LET PARTICIPANTS DISCUSS IN PAIRS.</a:t>
            </a:r>
          </a:p>
          <a:p>
            <a:endParaRPr lang="en-US" b="1" dirty="0"/>
          </a:p>
          <a:p>
            <a:r>
              <a:rPr lang="en-US" b="1" dirty="0"/>
              <a:t>BRING EVERYONE BACK TOGETHER AND ASK PARTICIPANTS TO SHARE RESPONSES.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8870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Now, let’s do the same thing but discussion equity –where everyone gets to contribute to the playlist –as it applies to a </a:t>
            </a:r>
            <a:r>
              <a:rPr lang="en-US" b="1" dirty="0"/>
              <a:t>healthy</a:t>
            </a:r>
            <a:r>
              <a:rPr lang="en-US" b="0" dirty="0"/>
              <a:t> club.</a:t>
            </a:r>
            <a:br>
              <a:rPr lang="en-US" b="0" dirty="0"/>
            </a:br>
            <a:endParaRPr lang="en-US" b="0" dirty="0"/>
          </a:p>
          <a:p>
            <a:r>
              <a:rPr lang="en-US" b="1" dirty="0"/>
              <a:t>PAUSE AND LET PARTICIPANTS DISCUSS </a:t>
            </a:r>
          </a:p>
          <a:p>
            <a:endParaRPr lang="en-US" b="1" dirty="0"/>
          </a:p>
          <a:p>
            <a:r>
              <a:rPr lang="en-US" b="1" dirty="0"/>
              <a:t>BRING EVERYONE BACK TOGETHER AND ASK PARTICIPANTS TO SHARE RESPONSES.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1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Finally, let’s examine what inclusion looks like for a healthy club — when everyone has the opportunity to dance.</a:t>
            </a:r>
            <a:br>
              <a:rPr lang="en-US" b="0" dirty="0"/>
            </a:br>
            <a:endParaRPr lang="en-US" b="0" dirty="0"/>
          </a:p>
          <a:p>
            <a:r>
              <a:rPr lang="en-US" b="1" dirty="0"/>
              <a:t>PAUSE AND LET PARTICIPANTS DISCUSS IN PAIRS. </a:t>
            </a:r>
          </a:p>
          <a:p>
            <a:endParaRPr lang="en-US" b="1" dirty="0"/>
          </a:p>
          <a:p>
            <a:r>
              <a:rPr lang="en-US" b="1" dirty="0"/>
              <a:t>BRING EVERYONE BACK TOGETHER AND ASK PARTICIPANTS TO SHARE RESPONSES.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693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Let’s pause for a minute.</a:t>
            </a:r>
          </a:p>
          <a:p>
            <a:pPr marL="228600" indent="-228600">
              <a:buAutoNum type="arabicPeriod"/>
            </a:pPr>
            <a:r>
              <a:rPr lang="en-US" b="0" dirty="0"/>
              <a:t>What are you thinking?</a:t>
            </a:r>
          </a:p>
          <a:p>
            <a:pPr marL="228600" indent="-228600">
              <a:buAutoNum type="arabicPeriod"/>
            </a:pPr>
            <a:r>
              <a:rPr lang="en-US" b="0" dirty="0"/>
              <a:t>Does anyone have questions so far?</a:t>
            </a:r>
            <a:br>
              <a:rPr lang="en-US" b="0" dirty="0"/>
            </a:br>
            <a:endParaRPr lang="en-US" b="0" dirty="0"/>
          </a:p>
          <a:p>
            <a:r>
              <a:rPr lang="en-US"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965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sz="1200" b="0" dirty="0"/>
              <a:t>As we begin to wrap up our conversation about DEI and Kiwanis, let’s look at some resources for your club:</a:t>
            </a:r>
          </a:p>
          <a:p>
            <a:endParaRPr lang="en-US" sz="1200" b="0" dirty="0"/>
          </a:p>
          <a:p>
            <a:pPr marL="228600" indent="-228600">
              <a:buFont typeface="+mj-lt"/>
              <a:buAutoNum type="arabicPeriod"/>
            </a:pPr>
            <a:r>
              <a:rPr lang="en-US" sz="1200" b="0" dirty="0"/>
              <a:t>Consider hosting a workshop or conversation about understanding unconscious bias. Unconscious biases, also known as implicit biases, are the underlying attitudes and stereotypes that people unconsciously attribute to another person or group of people, affecting how they understand and engage with a person or group.</a:t>
            </a:r>
          </a:p>
          <a:p>
            <a:pPr marL="228600" indent="-228600">
              <a:buFont typeface="+mj-lt"/>
              <a:buAutoNum type="arabicPeriod"/>
            </a:pPr>
            <a:r>
              <a:rPr lang="en-US" sz="1200" b="0" dirty="0"/>
              <a:t>Consider hosting a short video and discussion series in your club. Similar to a book club, this opportunity allows members to view educational videos about diversity, equity and inclusion and discuss them afterward. A good example of such a video is “The Look” by Procter and Gamble, a 2019 TV commercial.</a:t>
            </a:r>
          </a:p>
          <a:p>
            <a:pPr marL="228600" indent="-228600">
              <a:buFont typeface="+mj-lt"/>
              <a:buAutoNum type="arabicPeriod"/>
            </a:pPr>
            <a:r>
              <a:rPr lang="en-US" sz="1200" b="0" dirty="0"/>
              <a:t>Partner with your CKI club and Key Club to have discussion groups about DEI. </a:t>
            </a:r>
          </a:p>
          <a:p>
            <a:pPr marL="228600" indent="-228600">
              <a:buFont typeface="+mj-lt"/>
              <a:buAutoNum type="arabicPeriod"/>
            </a:pPr>
            <a:r>
              <a:rPr lang="en-US" sz="1800" dirty="0">
                <a:solidFill>
                  <a:srgbClr val="000000"/>
                </a:solidFill>
                <a:latin typeface="Segoe UI" panose="020B0502040204020203" pitchFamily="34" charset="0"/>
              </a:rPr>
              <a:t>Consider inviting a moderator with experience facilitating DEI conversations to these meetings or workshops. Don't assume that moderators will do this work for free. A small fee might be involved.</a:t>
            </a:r>
            <a:endParaRPr lang="en-US" sz="1200" b="1"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7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Let’s look at a 2019 video created by Proctor &amp; Gamble for the company’s #TalkAboutBias initiative.</a:t>
            </a:r>
          </a:p>
          <a:p>
            <a:r>
              <a:rPr lang="en-US" sz="1800" b="0" i="0" dirty="0">
                <a:solidFill>
                  <a:srgbClr val="000000"/>
                </a:solidFill>
                <a:effectLst/>
                <a:latin typeface="Calibri" panose="020F0502020204030204" pitchFamily="34" charset="0"/>
                <a:hlinkClick r:id="rId3"/>
              </a:rPr>
              <a:t>https://www.youtube.com/watch?v=bhro7IXnc2E</a:t>
            </a:r>
            <a:r>
              <a:rPr lang="en-US" sz="1800" b="0" i="0" dirty="0">
                <a:solidFill>
                  <a:srgbClr val="000000"/>
                </a:solidFill>
                <a:effectLst/>
                <a:latin typeface="Calibri" panose="020F0502020204030204" pitchFamily="34" charset="0"/>
              </a:rPr>
              <a:t> </a:t>
            </a:r>
            <a:endParaRPr lang="en-US" b="0" dirty="0"/>
          </a:p>
          <a:p>
            <a:r>
              <a:rPr lang="en-US" b="1" dirty="0"/>
              <a:t>QUESTION: </a:t>
            </a:r>
            <a:r>
              <a:rPr lang="en-US" dirty="0"/>
              <a:t>What are your thoughts on biases after watching this video?</a:t>
            </a:r>
          </a:p>
          <a:p>
            <a:endParaRPr lang="en-US" b="0" dirty="0"/>
          </a:p>
          <a:p>
            <a:r>
              <a:rPr lang="en-US" b="1" dirty="0"/>
              <a:t>PAUSE FOR RESPONSE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7634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sz="1200" b="0" dirty="0"/>
              <a:t>Additionally, the Privilege Walk activity looks at social privileges that benefit some individuals over others. </a:t>
            </a:r>
          </a:p>
          <a:p>
            <a:r>
              <a:rPr lang="en-US" sz="1200" b="0" dirty="0"/>
              <a:t>While the idea is to have members physically walk together, this activity can be adapted for a virtual audience and those with limited mobility.</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98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This session is designed to be a general overview about diversity, equity and inclusion.</a:t>
            </a:r>
          </a:p>
          <a:p>
            <a:r>
              <a:rPr lang="en-US" dirty="0"/>
              <a:t>As we discuss this, we will apply this exploration through a Kiwanis lens, both as a member and as it applies to a Kiwanis club.</a:t>
            </a:r>
          </a:p>
          <a:p>
            <a:r>
              <a:rPr lang="en-US" dirty="0"/>
              <a:t>We will also look at resources for further exploration on these topics.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3130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For any additional questions about Kiwanis’ DEI initiatives or this DEI workshop, please email diversity@kiwanis.org.</a:t>
            </a:r>
          </a:p>
          <a:p>
            <a:endParaRPr lang="en-US" b="1" dirty="0"/>
          </a:p>
          <a:p>
            <a:r>
              <a:rPr lang="en-US" dirty="0">
                <a:solidFill>
                  <a:srgbClr val="222222"/>
                </a:solidFill>
                <a:effectLst/>
                <a:latin typeface="Nunito Sans" pitchFamily="2" charset="0"/>
              </a:rPr>
              <a:t>In addition, </a:t>
            </a:r>
            <a:r>
              <a:rPr lang="en-US">
                <a:solidFill>
                  <a:srgbClr val="222222"/>
                </a:solidFill>
                <a:effectLst/>
                <a:latin typeface="Nunito Sans" pitchFamily="2" charset="0"/>
              </a:rPr>
              <a:t>the kiwanis</a:t>
            </a:r>
            <a:r>
              <a:rPr lang="en-US" dirty="0">
                <a:solidFill>
                  <a:srgbClr val="222222"/>
                </a:solidFill>
                <a:effectLst/>
                <a:latin typeface="Nunito Sans" pitchFamily="2" charset="0"/>
              </a:rPr>
              <a:t>.org website has a section devoted to DEI resources for clubs and districts. Visit kiwanis.org/diversity for more information.</a:t>
            </a:r>
            <a:endParaRPr lang="en-US" b="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0607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When I share the words “diversity, equity and inclusion,” what comes to your mind? </a:t>
            </a:r>
          </a:p>
          <a:p>
            <a:endParaRPr lang="en-US" dirty="0"/>
          </a:p>
          <a:p>
            <a:r>
              <a:rPr lang="en-US" b="1" dirty="0"/>
              <a:t>PAUSE FOR RESPONSES </a:t>
            </a:r>
          </a:p>
          <a:p>
            <a:endParaRPr lang="en-US" dirty="0"/>
          </a:p>
          <a:p>
            <a:r>
              <a:rPr lang="en-US" dirty="0"/>
              <a:t>As a global service organization, we have a mission to serve the children of the world. This means understanding that, as Kiwanians, we make an impact both locally in our communities and globally. </a:t>
            </a:r>
          </a:p>
          <a:p>
            <a:r>
              <a:rPr lang="en-US" dirty="0"/>
              <a:t>As we proceed, I’d like for us to agree to the four community guidelines on the screen.</a:t>
            </a:r>
          </a:p>
          <a:p>
            <a:endParaRPr lang="en-US" dirty="0"/>
          </a:p>
          <a:p>
            <a:pPr marL="228600" indent="-228600">
              <a:buAutoNum type="arabicPeriod"/>
            </a:pPr>
            <a:r>
              <a:rPr lang="en-US" dirty="0"/>
              <a:t>I acknowledge that you may feel uncomfortable discussing some of the topics. That’s OK. </a:t>
            </a:r>
          </a:p>
          <a:p>
            <a:pPr marL="228600" indent="-228600">
              <a:buAutoNum type="arabicPeriod"/>
            </a:pPr>
            <a:r>
              <a:rPr lang="en-US" dirty="0"/>
              <a:t>Be an active listener. </a:t>
            </a:r>
          </a:p>
          <a:p>
            <a:pPr marL="228600" indent="-228600">
              <a:buAutoNum type="arabicPeriod"/>
            </a:pPr>
            <a:r>
              <a:rPr lang="en-US" dirty="0"/>
              <a:t>Do not make assumptions about other people’s identities. </a:t>
            </a:r>
          </a:p>
          <a:p>
            <a:pPr marL="228600" indent="-228600">
              <a:buAutoNum type="arabicPeriod"/>
            </a:pPr>
            <a:r>
              <a:rPr lang="en-US" dirty="0"/>
              <a:t>What is shared here stays here, and what is learned here leaves here. </a:t>
            </a:r>
          </a:p>
          <a:p>
            <a:pPr marL="228600" indent="-228600">
              <a:buAutoNum type="arabicPeriod"/>
            </a:pPr>
            <a:endParaRPr lang="en-US" dirty="0"/>
          </a:p>
          <a:p>
            <a:pPr marL="0" indent="0">
              <a:buNone/>
            </a:pPr>
            <a:r>
              <a:rPr lang="en-US" dirty="0"/>
              <a:t>Would anyone else like to contribute a community guideline? </a:t>
            </a:r>
          </a:p>
          <a:p>
            <a:pPr marL="0" indent="0">
              <a:buNone/>
            </a:pPr>
            <a:endParaRPr lang="en-US" dirty="0"/>
          </a:p>
          <a:p>
            <a:pPr marL="0" indent="0">
              <a:buNone/>
            </a:pPr>
            <a:r>
              <a:rPr lang="en-US" b="1" dirty="0"/>
              <a:t>PAUSE FOR RESPONSES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7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For some, conversations about diversity, equity and inclusion elicit negative thoughts or ideas. </a:t>
            </a:r>
          </a:p>
          <a:p>
            <a:r>
              <a:rPr lang="en-US" dirty="0"/>
              <a:t>This discussion is not designed to do that. </a:t>
            </a:r>
          </a:p>
          <a:p>
            <a:r>
              <a:rPr lang="en-US" dirty="0"/>
              <a:t>As such, we will not be blaming or shaming anyone, forcing a hidden agenda or taking a political stance. </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76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Kiwanis International has a nondiscrimination statement. You can find that statement in the Kiwanis International Bylaws, Article VIII, Section 10. </a:t>
            </a:r>
          </a:p>
          <a:p>
            <a:r>
              <a:rPr lang="en-US" dirty="0"/>
              <a:t>This statement was last updated at the 2019 Kiwanis International Convention held in Orlando, Florida, USA. </a:t>
            </a:r>
          </a:p>
          <a:p>
            <a:endParaRPr lang="en-US" dirty="0"/>
          </a:p>
          <a:p>
            <a:r>
              <a:rPr lang="en-US" b="1" dirty="0"/>
              <a:t>REQUEST: </a:t>
            </a:r>
            <a:r>
              <a:rPr lang="en-US" dirty="0"/>
              <a:t>Who would like to volunteer to read the statement that was voted on, approved and added to the Kiwanis International Bylaws during the House of Delegates in 2019?</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640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Past Kiwanis International President Art Riley (2020‐21) appointed a Kiwanis International committee on diversity, equity and inclusion that was formally seated on October 1, 2020. </a:t>
            </a:r>
          </a:p>
          <a:p>
            <a:endParaRPr lang="en-US" dirty="0"/>
          </a:p>
          <a:p>
            <a:r>
              <a:rPr lang="en-US" dirty="0"/>
              <a:t>The committee is chaired by past Indiana District Governor Vanessa McClary (2013-14) and is comprised of </a:t>
            </a:r>
            <a:r>
              <a:rPr lang="en-US"/>
              <a:t>12 members </a:t>
            </a:r>
            <a:r>
              <a:rPr lang="en-US" dirty="0"/>
              <a:t>plus one staff liaison. The committee meets monthly to examine the role of diversity, equity and inclusion in Kiwanis and has been building a website with resources and training materials and gathering feedback from members and leaders. </a:t>
            </a:r>
            <a:endParaRPr lang="en-US" b="1"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013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dirty="0"/>
              <a:t>There are many definitions of diversity, equity and inclusion. Many of them overlap, and all share core content. </a:t>
            </a:r>
          </a:p>
          <a:p>
            <a:r>
              <a:rPr lang="en-US" dirty="0"/>
              <a:t>For today’s conversation, we are going to look at the terms diversity, equity and inclusion as defined by the University of Michigan. </a:t>
            </a:r>
          </a:p>
          <a:p>
            <a:endParaRPr lang="en-US" b="1" dirty="0"/>
          </a:p>
          <a:p>
            <a:r>
              <a:rPr lang="en-US" b="1" dirty="0"/>
              <a:t>MODERATOR: </a:t>
            </a:r>
            <a:r>
              <a:rPr lang="en-US" dirty="0"/>
              <a:t>Ask someone to read the definition. </a:t>
            </a:r>
          </a:p>
          <a:p>
            <a:endParaRPr lang="en-US" dirty="0"/>
          </a:p>
          <a:p>
            <a:r>
              <a:rPr lang="en-US" b="1" dirty="0"/>
              <a:t>QUESTION: </a:t>
            </a:r>
            <a:r>
              <a:rPr lang="en-US" dirty="0"/>
              <a:t>Does anyone have questions about this definition?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PAUSE FOR RESPONSE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19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a:t>
            </a:r>
          </a:p>
          <a:p>
            <a:r>
              <a:rPr lang="en-US" b="0" dirty="0"/>
              <a:t>Ask someone to read the definition.</a:t>
            </a:r>
          </a:p>
          <a:p>
            <a:endParaRPr lang="en-US" b="0" dirty="0"/>
          </a:p>
          <a:p>
            <a:r>
              <a:rPr lang="en-US" b="1" dirty="0"/>
              <a:t>QUESTION: </a:t>
            </a:r>
            <a:r>
              <a:rPr lang="en-US" b="0" dirty="0"/>
              <a:t>Does anyone have questions about this definition?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PAUSE FOR RESPONSE </a:t>
            </a:r>
            <a:endParaRPr lang="en-US" b="0" dirty="0"/>
          </a:p>
          <a:p>
            <a:endParaRPr lang="en-US" b="0" dirty="0"/>
          </a:p>
          <a:p>
            <a:r>
              <a:rPr lang="en-US" b="1" dirty="0"/>
              <a:t>MODERATOR: </a:t>
            </a:r>
            <a:r>
              <a:rPr lang="en-US" b="0" dirty="0"/>
              <a:t>Equity can be a difficult topic to grasp and is easily conflated with equality.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PAUSE FOR RESPONSE </a:t>
            </a:r>
          </a:p>
          <a:p>
            <a:endParaRPr lang="en-US" b="0"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8411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07A4A-2F7F-3041-BF55-3DA172D47D77}"/>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18173B0D-FB1C-5948-AA9B-D3601BF57A5D}"/>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4029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526" y="-19050"/>
            <a:ext cx="9144000" cy="1245419"/>
          </a:xfrm>
          <a:prstGeom prst="rect">
            <a:avLst/>
          </a:prstGeom>
        </p:spPr>
      </p:pic>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a:extLst>
              <a:ext uri="{FF2B5EF4-FFF2-40B4-BE49-F238E27FC236}">
                <a16:creationId xmlns:a16="http://schemas.microsoft.com/office/drawing/2014/main" id="{72FE1A20-1A55-A64D-827E-76DA4C4F960F}"/>
              </a:ext>
            </a:extLst>
          </p:cNvPr>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3" name="Shape 22">
            <a:extLst>
              <a:ext uri="{FF2B5EF4-FFF2-40B4-BE49-F238E27FC236}">
                <a16:creationId xmlns:a16="http://schemas.microsoft.com/office/drawing/2014/main" id="{4E91722C-7E88-A444-8027-EAEEC6F7A509}"/>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Shape 24">
            <a:extLst>
              <a:ext uri="{FF2B5EF4-FFF2-40B4-BE49-F238E27FC236}">
                <a16:creationId xmlns:a16="http://schemas.microsoft.com/office/drawing/2014/main" id="{065432C9-3974-974F-BCE1-F459ACA9C628}"/>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3202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9651A24-D784-7549-AD2D-F1E5782159CA}"/>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7D83548A-2D8E-184A-8681-F64729DE6225}"/>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3122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userDrawn="1"/>
        </p:nvSpPr>
        <p:spPr>
          <a:xfrm rot="16200000">
            <a:off x="4657725" y="428625"/>
            <a:ext cx="514350" cy="861060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5D9E3-9500-6640-933D-6757DC8810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2BF3A365-AE5F-0541-9111-37CE8E226017}"/>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844CA1DF-C4D2-C04C-ABD6-2CAEFF071951}"/>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98744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userDrawn="1"/>
        </p:nvSpPr>
        <p:spPr>
          <a:xfrm rot="16200000">
            <a:off x="4657725" y="428625"/>
            <a:ext cx="514350" cy="861060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5D9E3-9500-6640-933D-6757DC8810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FF9246E-D276-6247-A095-98112DF2B0AE}"/>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9A6626D5-05DE-BB42-AA61-7B6188226B33}"/>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9775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B4975A">
                <a:alpha val="5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43114951-AB7B-8D49-9C3F-9D91CD721532}"/>
              </a:ext>
            </a:extLst>
          </p:cNvPr>
          <p:cNvSpPr txBox="1">
            <a:spLocks noGrp="1"/>
          </p:cNvSpPr>
          <p:nvPr>
            <p:ph type="body" idx="1"/>
          </p:nvPr>
        </p:nvSpPr>
        <p:spPr>
          <a:xfrm>
            <a:off x="609601" y="1568055"/>
            <a:ext cx="7924799" cy="2699146"/>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4115C3AB-4D25-184C-8876-C57310EF6B61}"/>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4352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B4975A">
                <a:alpha val="5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01AD338B-0960-AB4B-90E3-08619A4DE4D1}"/>
              </a:ext>
            </a:extLst>
          </p:cNvPr>
          <p:cNvSpPr txBox="1">
            <a:spLocks noGrp="1"/>
          </p:cNvSpPr>
          <p:nvPr>
            <p:ph type="body" idx="1"/>
          </p:nvPr>
        </p:nvSpPr>
        <p:spPr>
          <a:xfrm>
            <a:off x="609600" y="1568055"/>
            <a:ext cx="7924802" cy="2699146"/>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5174482E-872D-494B-93CA-184ABF48B2BA}"/>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89293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AAA9AA">
                <a:alpha val="2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238A5826-4377-264A-9AE2-F663CE35365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CDBDA757-EC43-DF42-AD40-38DB28341A29}"/>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32289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AAA9AA">
                <a:alpha val="2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23589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chemeClr val="tx1"/>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8409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9B888-3A93-7648-A8F4-C20E505E64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81000" y="4435673"/>
            <a:ext cx="8839200" cy="574477"/>
          </a:xfrm>
          <a:prstGeom prst="rect">
            <a:avLst/>
          </a:prstGeom>
        </p:spPr>
      </p:pic>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4" name="Shape 24">
            <a:extLst>
              <a:ext uri="{FF2B5EF4-FFF2-40B4-BE49-F238E27FC236}">
                <a16:creationId xmlns:a16="http://schemas.microsoft.com/office/drawing/2014/main" id="{FA481A2C-321C-5742-925D-FFE05BEB3067}"/>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73FF6B26-53AC-254F-AA56-1DB62A1DF673}"/>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rgbClr val="B4975A"/>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144636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ullet Poi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564367-53C5-7048-81AB-77228DC96A6A}"/>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58920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53724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54694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AAA9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F0A86476-A50B-5647-8C33-60713E8DFCF4}"/>
              </a:ext>
            </a:extLst>
          </p:cNvPr>
          <p:cNvSpPr txBox="1">
            <a:spLocks noGrp="1"/>
          </p:cNvSpPr>
          <p:nvPr>
            <p:ph type="body" idx="1"/>
          </p:nvPr>
        </p:nvSpPr>
        <p:spPr>
          <a:xfrm>
            <a:off x="990600" y="1314451"/>
            <a:ext cx="78486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FEFA1BFC-DA35-6942-9DCD-F87B3153B9C4}"/>
              </a:ext>
            </a:extLst>
          </p:cNvPr>
          <p:cNvSpPr txBox="1">
            <a:spLocks noGrp="1"/>
          </p:cNvSpPr>
          <p:nvPr>
            <p:ph type="title"/>
          </p:nvPr>
        </p:nvSpPr>
        <p:spPr>
          <a:xfrm>
            <a:off x="990601" y="336947"/>
            <a:ext cx="7848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66679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AAA9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80264B10-E06A-814E-92D7-074CF53E4A7B}"/>
              </a:ext>
            </a:extLst>
          </p:cNvPr>
          <p:cNvSpPr txBox="1">
            <a:spLocks noGrp="1"/>
          </p:cNvSpPr>
          <p:nvPr>
            <p:ph type="body" idx="1"/>
          </p:nvPr>
        </p:nvSpPr>
        <p:spPr>
          <a:xfrm>
            <a:off x="990600" y="1314451"/>
            <a:ext cx="78486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61346DFF-D5CA-6B40-B531-865D82ADCD96}"/>
              </a:ext>
            </a:extLst>
          </p:cNvPr>
          <p:cNvSpPr txBox="1">
            <a:spLocks noGrp="1"/>
          </p:cNvSpPr>
          <p:nvPr>
            <p:ph type="title"/>
          </p:nvPr>
        </p:nvSpPr>
        <p:spPr>
          <a:xfrm>
            <a:off x="990601" y="336947"/>
            <a:ext cx="7848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68649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4046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70975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4046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946849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ontent Bloc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pic>
        <p:nvPicPr>
          <p:cNvPr id="8" name="Picture 7">
            <a:extLst>
              <a:ext uri="{FF2B5EF4-FFF2-40B4-BE49-F238E27FC236}">
                <a16:creationId xmlns:a16="http://schemas.microsoft.com/office/drawing/2014/main" id="{AA8CEAB4-83FF-764C-B1A6-AB29AE1D412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251" y="-19050"/>
            <a:ext cx="9137930" cy="813816"/>
          </a:xfrm>
          <a:prstGeom prst="rect">
            <a:avLst/>
          </a:prstGeom>
        </p:spPr>
      </p:pic>
      <p:sp>
        <p:nvSpPr>
          <p:cNvPr id="6" name="Shape 22">
            <a:extLst>
              <a:ext uri="{FF2B5EF4-FFF2-40B4-BE49-F238E27FC236}">
                <a16:creationId xmlns:a16="http://schemas.microsoft.com/office/drawing/2014/main" id="{B94ECB58-4E65-C842-BFAD-A92CC9CD48E3}"/>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7" name="Shape 24">
            <a:extLst>
              <a:ext uri="{FF2B5EF4-FFF2-40B4-BE49-F238E27FC236}">
                <a16:creationId xmlns:a16="http://schemas.microsoft.com/office/drawing/2014/main" id="{4525725A-4905-7448-A6FB-C8278414A0E5}"/>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736977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pic>
        <p:nvPicPr>
          <p:cNvPr id="6" name="Picture 5">
            <a:extLst>
              <a:ext uri="{FF2B5EF4-FFF2-40B4-BE49-F238E27FC236}">
                <a16:creationId xmlns:a16="http://schemas.microsoft.com/office/drawing/2014/main" id="{AEE86152-B9A3-8542-ABCC-EAE317D7B5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251" y="-19050"/>
            <a:ext cx="9137930" cy="813816"/>
          </a:xfrm>
          <a:prstGeom prst="rect">
            <a:avLst/>
          </a:prstGeom>
        </p:spPr>
      </p:pic>
      <p:sp>
        <p:nvSpPr>
          <p:cNvPr id="7" name="Shape 24">
            <a:extLst>
              <a:ext uri="{FF2B5EF4-FFF2-40B4-BE49-F238E27FC236}">
                <a16:creationId xmlns:a16="http://schemas.microsoft.com/office/drawing/2014/main" id="{ADDD1706-6B50-0D46-B3A9-50EB6F6C2EAF}"/>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BCA2A9C2-17E1-DD48-B8A0-615AC18CEF26}"/>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Tree>
    <p:extLst>
      <p:ext uri="{BB962C8B-B14F-4D97-AF65-F5344CB8AC3E}">
        <p14:creationId xmlns:p14="http://schemas.microsoft.com/office/powerpoint/2010/main" val="13328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 Block">
    <p:spTree>
      <p:nvGrpSpPr>
        <p:cNvPr id="1" name=""/>
        <p:cNvGrpSpPr/>
        <p:nvPr/>
      </p:nvGrpSpPr>
      <p:grpSpPr>
        <a:xfrm>
          <a:off x="0" y="0"/>
          <a:ext cx="0" cy="0"/>
          <a:chOff x="0" y="0"/>
          <a:chExt cx="0" cy="0"/>
        </a:xfrm>
      </p:grpSpPr>
      <p:sp>
        <p:nvSpPr>
          <p:cNvPr id="8" name="Shape 22">
            <a:extLst>
              <a:ext uri="{FF2B5EF4-FFF2-40B4-BE49-F238E27FC236}">
                <a16:creationId xmlns:a16="http://schemas.microsoft.com/office/drawing/2014/main" id="{3FE8063A-3A0A-0F45-9E36-FDAC83DEE33F}"/>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 name="Shape 24">
            <a:extLst>
              <a:ext uri="{FF2B5EF4-FFF2-40B4-BE49-F238E27FC236}">
                <a16:creationId xmlns:a16="http://schemas.microsoft.com/office/drawing/2014/main" id="{704E001E-CC00-2441-9903-6FCCB2A24360}"/>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16" name="Picture 15">
            <a:extLst>
              <a:ext uri="{FF2B5EF4-FFF2-40B4-BE49-F238E27FC236}">
                <a16:creationId xmlns:a16="http://schemas.microsoft.com/office/drawing/2014/main" id="{350586D6-FD24-EC4E-AF1C-05683FE4FCB4}"/>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7556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a:stretch>
            <a:fillRect/>
          </a:stretch>
        </p:blipFill>
        <p:spPr>
          <a:xfrm>
            <a:off x="4251" y="1367"/>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7" name="Picture 6">
            <a:extLst>
              <a:ext uri="{FF2B5EF4-FFF2-40B4-BE49-F238E27FC236}">
                <a16:creationId xmlns:a16="http://schemas.microsoft.com/office/drawing/2014/main" id="{3826DD91-6297-5F45-A187-8628DCF111C4}"/>
              </a:ext>
            </a:extLst>
          </p:cNvPr>
          <p:cNvPicPr>
            <a:picLocks noChangeAspect="1"/>
          </p:cNvPicPr>
          <p:nvPr userDrawn="1"/>
        </p:nvPicPr>
        <p:blipFill>
          <a:blip r:embed="rId3">
            <a:alphaModFix amt="15000"/>
          </a:blip>
          <a:stretch>
            <a:fillRect/>
          </a:stretch>
        </p:blipFill>
        <p:spPr>
          <a:xfrm>
            <a:off x="6248887" y="2266950"/>
            <a:ext cx="3428026" cy="3351848"/>
          </a:xfrm>
          <a:prstGeom prst="rect">
            <a:avLst/>
          </a:prstGeom>
          <a:effectLst/>
        </p:spPr>
      </p:pic>
      <p:sp>
        <p:nvSpPr>
          <p:cNvPr id="8" name="Shape 22">
            <a:extLst>
              <a:ext uri="{FF2B5EF4-FFF2-40B4-BE49-F238E27FC236}">
                <a16:creationId xmlns:a16="http://schemas.microsoft.com/office/drawing/2014/main" id="{489D3C96-C3C7-0B46-BDF1-DB63C08B3889}"/>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14310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ullet Poin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946A6B-B377-DC49-929C-8D57347C422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C49A10D5-A2EC-504A-B738-F10B18D8CF00}"/>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B60C050D-D265-8F45-9230-21AFB17E361E}"/>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81549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ontent Blo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26C719-4109-D146-B38D-9DC9248D35E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7707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Bullet Points">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A12D858C-027A-7349-B5BA-C07F49C02FD1}"/>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8" name="Picture 7">
            <a:extLst>
              <a:ext uri="{FF2B5EF4-FFF2-40B4-BE49-F238E27FC236}">
                <a16:creationId xmlns:a16="http://schemas.microsoft.com/office/drawing/2014/main" id="{D753E7D5-770F-C546-B53F-517F029095AD}"/>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41163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ntent Block">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8" name="Picture 7">
            <a:extLst>
              <a:ext uri="{FF2B5EF4-FFF2-40B4-BE49-F238E27FC236}">
                <a16:creationId xmlns:a16="http://schemas.microsoft.com/office/drawing/2014/main" id="{B816E71C-3CC7-9849-9910-1D3B2E659B5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71836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1C2C2-0788-A841-9E5E-AFADB332B31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 name="Shape 24">
            <a:extLst>
              <a:ext uri="{FF2B5EF4-FFF2-40B4-BE49-F238E27FC236}">
                <a16:creationId xmlns:a16="http://schemas.microsoft.com/office/drawing/2014/main" id="{F2C81E3D-234F-2F4A-9459-B7D906A30889}"/>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446985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5F2A-66C6-1943-A067-EB750E25649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B0233-4E87-524C-B25F-6093E814662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AFFE0E4-1301-7E44-87E8-FC594F7EBCE2}"/>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90AA8-40A4-3148-9AC0-209D5A26313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7770C5F-AC50-6849-A90A-3AB338112600}"/>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A444A9-0928-3248-9730-911168C0A014}"/>
              </a:ext>
            </a:extLst>
          </p:cNvPr>
          <p:cNvSpPr>
            <a:spLocks noGrp="1"/>
          </p:cNvSpPr>
          <p:nvPr>
            <p:ph type="dt" sz="half" idx="10"/>
          </p:nvPr>
        </p:nvSpPr>
        <p:spPr/>
        <p:txBody>
          <a:bodyPr/>
          <a:lstStyle/>
          <a:p>
            <a:fld id="{F71A6837-D39E-EB4B-BA88-B3FDFB3DB6A8}" type="datetimeFigureOut">
              <a:rPr lang="en-US" smtClean="0"/>
              <a:t>11/22/22</a:t>
            </a:fld>
            <a:endParaRPr lang="en-US"/>
          </a:p>
        </p:txBody>
      </p:sp>
      <p:sp>
        <p:nvSpPr>
          <p:cNvPr id="8" name="Footer Placeholder 7">
            <a:extLst>
              <a:ext uri="{FF2B5EF4-FFF2-40B4-BE49-F238E27FC236}">
                <a16:creationId xmlns:a16="http://schemas.microsoft.com/office/drawing/2014/main" id="{DF18B7E0-FB6F-464C-A351-9BC4B99B2D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6E0492-0D10-0349-B5B7-40E1EA77652B}"/>
              </a:ext>
            </a:extLst>
          </p:cNvPr>
          <p:cNvSpPr>
            <a:spLocks noGrp="1"/>
          </p:cNvSpPr>
          <p:nvPr>
            <p:ph type="sldNum" sz="quarter" idx="12"/>
          </p:nvPr>
        </p:nvSpPr>
        <p:spPr/>
        <p:txBody>
          <a:bodyPr/>
          <a:lstStyle/>
          <a:p>
            <a:fld id="{087408E3-73A5-B141-8318-48B2682B7B56}" type="slidenum">
              <a:rPr lang="en-US" smtClean="0"/>
              <a:t>‹#›</a:t>
            </a:fld>
            <a:endParaRPr lang="en-US"/>
          </a:p>
        </p:txBody>
      </p:sp>
    </p:spTree>
    <p:extLst>
      <p:ext uri="{BB962C8B-B14F-4D97-AF65-F5344CB8AC3E}">
        <p14:creationId xmlns:p14="http://schemas.microsoft.com/office/powerpoint/2010/main" val="19824994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5D60-5371-5A42-93C5-582388212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F635C-3F4E-1143-B2C2-E29C530932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EFE5B-652E-6445-9A1A-9ADD20B973F4}"/>
              </a:ext>
            </a:extLst>
          </p:cNvPr>
          <p:cNvSpPr>
            <a:spLocks noGrp="1"/>
          </p:cNvSpPr>
          <p:nvPr>
            <p:ph type="dt" sz="half" idx="10"/>
          </p:nvPr>
        </p:nvSpPr>
        <p:spPr/>
        <p:txBody>
          <a:bodyPr/>
          <a:lstStyle/>
          <a:p>
            <a:fld id="{F71A6837-D39E-EB4B-BA88-B3FDFB3DB6A8}" type="datetimeFigureOut">
              <a:rPr lang="en-US" smtClean="0"/>
              <a:t>11/22/22</a:t>
            </a:fld>
            <a:endParaRPr lang="en-US"/>
          </a:p>
        </p:txBody>
      </p:sp>
      <p:sp>
        <p:nvSpPr>
          <p:cNvPr id="5" name="Footer Placeholder 4">
            <a:extLst>
              <a:ext uri="{FF2B5EF4-FFF2-40B4-BE49-F238E27FC236}">
                <a16:creationId xmlns:a16="http://schemas.microsoft.com/office/drawing/2014/main" id="{6A6A7779-EF3A-9F48-A513-E54C0B846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42DA5-7E6D-6F44-8C3B-6AD4638B1C2E}"/>
              </a:ext>
            </a:extLst>
          </p:cNvPr>
          <p:cNvSpPr>
            <a:spLocks noGrp="1"/>
          </p:cNvSpPr>
          <p:nvPr>
            <p:ph type="sldNum" sz="quarter" idx="12"/>
          </p:nvPr>
        </p:nvSpPr>
        <p:spPr/>
        <p:txBody>
          <a:bodyPr/>
          <a:lstStyle/>
          <a:p>
            <a:fld id="{087408E3-73A5-B141-8318-48B2682B7B56}" type="slidenum">
              <a:rPr lang="en-US" smtClean="0"/>
              <a:t>‹#›</a:t>
            </a:fld>
            <a:endParaRPr lang="en-US"/>
          </a:p>
        </p:txBody>
      </p:sp>
    </p:spTree>
    <p:extLst>
      <p:ext uri="{BB962C8B-B14F-4D97-AF65-F5344CB8AC3E}">
        <p14:creationId xmlns:p14="http://schemas.microsoft.com/office/powerpoint/2010/main" val="3592544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a:stretch>
            <a:fillRect/>
          </a:stretch>
        </p:blipFill>
        <p:spPr>
          <a:xfrm>
            <a:off x="4251" y="1367"/>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937147"/>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FC24F2C2-D680-DE40-82CF-92A11B85D7B4}"/>
              </a:ext>
            </a:extLst>
          </p:cNvPr>
          <p:cNvSpPr txBox="1">
            <a:spLocks noGrp="1"/>
          </p:cNvSpPr>
          <p:nvPr>
            <p:ph type="body" idx="1"/>
          </p:nvPr>
        </p:nvSpPr>
        <p:spPr>
          <a:xfrm>
            <a:off x="685800" y="26479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0684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Shape 21"/>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13927"/>
            <a:ext cx="91440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Shape 21"/>
        <p:cNvGrpSpPr/>
        <p:nvPr/>
      </p:nvGrpSpPr>
      <p:grpSpPr>
        <a:xfrm>
          <a:off x="0" y="0"/>
          <a:ext cx="0" cy="0"/>
          <a:chOff x="0" y="0"/>
          <a:chExt cx="0" cy="0"/>
        </a:xfrm>
      </p:grpSpPr>
      <p:pic>
        <p:nvPicPr>
          <p:cNvPr id="7" name="Picture 6">
            <a:extLst>
              <a:ext uri="{FF2B5EF4-FFF2-40B4-BE49-F238E27FC236}">
                <a16:creationId xmlns:a16="http://schemas.microsoft.com/office/drawing/2014/main" id="{0B1E7AD0-345F-8042-8F3F-E3AF32A67CA7}"/>
              </a:ext>
            </a:extLst>
          </p:cNvPr>
          <p:cNvPicPr>
            <a:picLocks noChangeAspect="1"/>
          </p:cNvPicPr>
          <p:nvPr userDrawn="1"/>
        </p:nvPicPr>
        <p:blipFill>
          <a:blip r:embed="rId2"/>
          <a:stretch>
            <a:fillRect/>
          </a:stretch>
        </p:blipFill>
        <p:spPr>
          <a:xfrm>
            <a:off x="0" y="-13927"/>
            <a:ext cx="9144000" cy="1245419"/>
          </a:xfrm>
          <a:prstGeom prst="rect">
            <a:avLst/>
          </a:prstGeom>
        </p:spPr>
      </p:pic>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 name="Shape 22"/>
          <p:cNvSpPr txBox="1">
            <a:spLocks noGrp="1"/>
          </p:cNvSpPr>
          <p:nvPr>
            <p:ph type="body" idx="1"/>
          </p:nvPr>
        </p:nvSpPr>
        <p:spPr>
          <a:xfrm>
            <a:off x="457201" y="1314451"/>
            <a:ext cx="8229600"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4343"/>
            <a:ext cx="9144000" cy="1835354"/>
          </a:xfrm>
          <a:prstGeom prst="rect">
            <a:avLst/>
          </a:prstGeom>
        </p:spPr>
      </p:pic>
      <p:sp>
        <p:nvSpPr>
          <p:cNvPr id="22" name="Shape 22"/>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67107"/>
            <a:ext cx="9144000" cy="1835354"/>
          </a:xfrm>
          <a:prstGeom prst="rect">
            <a:avLst/>
          </a:prstGeom>
        </p:spPr>
      </p:pic>
      <p:sp>
        <p:nvSpPr>
          <p:cNvPr id="5" name="Shape 22">
            <a:extLst>
              <a:ext uri="{FF2B5EF4-FFF2-40B4-BE49-F238E27FC236}">
                <a16:creationId xmlns:a16="http://schemas.microsoft.com/office/drawing/2014/main" id="{02348906-79B9-4748-B12F-54D4BE0F055C}"/>
              </a:ext>
            </a:extLst>
          </p:cNvPr>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6E832965-238D-324A-8B41-205BF59B6EA7}"/>
              </a:ext>
            </a:extLst>
          </p:cNvPr>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9050"/>
            <a:ext cx="91440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rgbClr val="EBEBEB">
                <a:alpha val="72000"/>
              </a:srgbClr>
            </a:gs>
            <a:gs pos="0">
              <a:schemeClr val="bg1">
                <a:lumMod val="95000"/>
                <a:alpha val="45000"/>
              </a:schemeClr>
            </a:gs>
          </a:gsLst>
          <a:lin ang="5400000" scaled="1"/>
        </a:gra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9" r:id="rId2"/>
    <p:sldLayoutId id="2147483700" r:id="rId3"/>
    <p:sldLayoutId id="2147483701" r:id="rId4"/>
    <p:sldLayoutId id="2147483664" r:id="rId5"/>
    <p:sldLayoutId id="2147483656" r:id="rId6"/>
    <p:sldLayoutId id="2147483657" r:id="rId7"/>
    <p:sldLayoutId id="2147483663" r:id="rId8"/>
    <p:sldLayoutId id="2147483662" r:id="rId9"/>
    <p:sldLayoutId id="2147483661" r:id="rId10"/>
    <p:sldLayoutId id="2147483676" r:id="rId11"/>
    <p:sldLayoutId id="2147483690" r:id="rId12"/>
    <p:sldLayoutId id="2147483688" r:id="rId13"/>
    <p:sldLayoutId id="2147483691" r:id="rId14"/>
    <p:sldLayoutId id="2147483677" r:id="rId15"/>
    <p:sldLayoutId id="2147483692" r:id="rId16"/>
    <p:sldLayoutId id="2147483680" r:id="rId17"/>
    <p:sldLayoutId id="2147483693" r:id="rId18"/>
    <p:sldLayoutId id="2147483702" r:id="rId19"/>
    <p:sldLayoutId id="2147483703" r:id="rId20"/>
    <p:sldLayoutId id="2147483694" r:id="rId21"/>
    <p:sldLayoutId id="2147483707" r:id="rId22"/>
    <p:sldLayoutId id="2147483682" r:id="rId23"/>
    <p:sldLayoutId id="2147483695" r:id="rId24"/>
    <p:sldLayoutId id="2147483678" r:id="rId25"/>
    <p:sldLayoutId id="2147483704" r:id="rId26"/>
    <p:sldLayoutId id="2147483681" r:id="rId27"/>
    <p:sldLayoutId id="2147483696" r:id="rId28"/>
    <p:sldLayoutId id="2147483685" r:id="rId29"/>
    <p:sldLayoutId id="2147483699" r:id="rId30"/>
    <p:sldLayoutId id="2147483686" r:id="rId31"/>
    <p:sldLayoutId id="2147483698" r:id="rId32"/>
    <p:sldLayoutId id="2147483705" r:id="rId33"/>
    <p:sldLayoutId id="2147483706" r:id="rId34"/>
    <p:sldLayoutId id="2147483708" r:id="rId35"/>
    <p:sldLayoutId id="2147483709"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diversity.umich.edu/about/defining-dei/"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hyperlink" Target="https://k-12talk.com/2020/05/14/sharing-the-task-of-learning-using-think-pair-shares-in-a-digital-worl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1.xml"/><Relationship Id="rId4" Type="http://schemas.openxmlformats.org/officeDocument/2006/relationships/hyperlink" Target="https://k-12talk.com/2020/05/14/sharing-the-task-of-learning-using-think-pair-shares-in-a-digital-worl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1.xml"/><Relationship Id="rId4" Type="http://schemas.openxmlformats.org/officeDocument/2006/relationships/hyperlink" Target="https://k-12talk.com/2020/05/14/sharing-the-task-of-learning-using-think-pair-shares-in-a-digital-worl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video" Target="https://www.youtube.com/embed/bhro7IXnc2E?feature=oembed" TargetMode="Externa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hyperlink" Target="https://diversity.umich.edu/about/defining-dei/"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diversity.umich.edu/about/defining-dei/"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65B6-3AED-4777-8D6F-058C300FCE75}"/>
              </a:ext>
            </a:extLst>
          </p:cNvPr>
          <p:cNvSpPr>
            <a:spLocks noGrp="1"/>
          </p:cNvSpPr>
          <p:nvPr>
            <p:ph type="title"/>
          </p:nvPr>
        </p:nvSpPr>
        <p:spPr>
          <a:xfrm>
            <a:off x="0" y="1504950"/>
            <a:ext cx="9144000" cy="1447800"/>
          </a:xfrm>
        </p:spPr>
        <p:txBody>
          <a:bodyPr/>
          <a:lstStyle/>
          <a:p>
            <a:br>
              <a:rPr lang="en-US" sz="6000" dirty="0"/>
            </a:br>
            <a:br>
              <a:rPr lang="en-US" sz="6000" dirty="0"/>
            </a:br>
            <a:br>
              <a:rPr lang="en-US" sz="6000" dirty="0"/>
            </a:br>
            <a:r>
              <a:rPr lang="en-US" sz="6000" dirty="0"/>
              <a:t>Diversity, Equity</a:t>
            </a:r>
            <a:br>
              <a:rPr lang="en-US" sz="6000" dirty="0"/>
            </a:br>
            <a:r>
              <a:rPr lang="en-US" sz="6000" dirty="0"/>
              <a:t>and Inclusion</a:t>
            </a:r>
            <a:br>
              <a:rPr lang="en-US" sz="6000" dirty="0"/>
            </a:br>
            <a:br>
              <a:rPr lang="en-US" sz="6000" dirty="0"/>
            </a:br>
            <a:r>
              <a:rPr lang="en-US" sz="2000" b="0" dirty="0">
                <a:solidFill>
                  <a:srgbClr val="002060"/>
                </a:solidFill>
                <a:effectLst/>
                <a:latin typeface="-apple-system"/>
              </a:rPr>
              <a:t>This presentation was created by the Kiwanis International </a:t>
            </a:r>
            <a:br>
              <a:rPr lang="en-US" sz="2000" b="0" dirty="0">
                <a:solidFill>
                  <a:srgbClr val="002060"/>
                </a:solidFill>
                <a:effectLst/>
                <a:latin typeface="-apple-system"/>
              </a:rPr>
            </a:br>
            <a:r>
              <a:rPr lang="en-US" sz="2000" b="0" dirty="0">
                <a:solidFill>
                  <a:srgbClr val="002060"/>
                </a:solidFill>
                <a:effectLst/>
                <a:latin typeface="-apple-system"/>
              </a:rPr>
              <a:t>2021-22 DEI Committee.</a:t>
            </a:r>
            <a:br>
              <a:rPr lang="en-US" sz="5400" b="0" dirty="0">
                <a:solidFill>
                  <a:srgbClr val="002060"/>
                </a:solidFill>
                <a:effectLst/>
                <a:latin typeface="-apple-system"/>
              </a:rPr>
            </a:br>
            <a:endParaRPr lang="en-US" sz="6000" dirty="0"/>
          </a:p>
        </p:txBody>
      </p:sp>
    </p:spTree>
    <p:extLst>
      <p:ext uri="{BB962C8B-B14F-4D97-AF65-F5344CB8AC3E}">
        <p14:creationId xmlns:p14="http://schemas.microsoft.com/office/powerpoint/2010/main" val="413128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a:xfrm>
            <a:off x="609601" y="1428750"/>
            <a:ext cx="7924799" cy="3505200"/>
          </a:xfrm>
        </p:spPr>
        <p:txBody>
          <a:bodyPr/>
          <a:lstStyle/>
          <a:p>
            <a:pPr marL="0"/>
            <a:endParaRPr lang="en-US" sz="1100" b="0" i="0" dirty="0">
              <a:solidFill>
                <a:srgbClr val="000000"/>
              </a:solidFill>
              <a:effectLst/>
              <a:latin typeface="Calibri" panose="020F0502020204030204" pitchFamily="34" charset="0"/>
            </a:endParaRPr>
          </a:p>
          <a:p>
            <a:pPr marL="0"/>
            <a:endParaRPr lang="en-US" sz="1100" dirty="0">
              <a:solidFill>
                <a:srgbClr val="000000"/>
              </a:solidFill>
              <a:latin typeface="Calibri" panose="020F0502020204030204" pitchFamily="34" charset="0"/>
            </a:endParaRPr>
          </a:p>
          <a:p>
            <a:pPr marL="0"/>
            <a:endParaRPr lang="en-US" sz="1100" b="0" i="0" dirty="0">
              <a:solidFill>
                <a:srgbClr val="000000"/>
              </a:solidFill>
              <a:effectLst/>
              <a:latin typeface="Calibri" panose="020F0502020204030204" pitchFamily="34" charset="0"/>
            </a:endParaRPr>
          </a:p>
          <a:p>
            <a:pPr marL="0"/>
            <a:endParaRPr lang="en-US" sz="1100" dirty="0">
              <a:solidFill>
                <a:srgbClr val="000000"/>
              </a:solidFill>
              <a:latin typeface="Calibri" panose="020F0502020204030204" pitchFamily="34" charset="0"/>
            </a:endParaRPr>
          </a:p>
          <a:p>
            <a:pPr marL="0"/>
            <a:endParaRPr lang="en-US" sz="1100" b="0" i="0" dirty="0">
              <a:solidFill>
                <a:srgbClr val="000000"/>
              </a:solidFill>
              <a:effectLst/>
              <a:latin typeface="Calibri" panose="020F0502020204030204" pitchFamily="34" charset="0"/>
            </a:endParaRPr>
          </a:p>
          <a:p>
            <a:pPr marL="0"/>
            <a:endParaRPr lang="en-US" sz="1100" dirty="0">
              <a:solidFill>
                <a:srgbClr val="000000"/>
              </a:solidFill>
              <a:latin typeface="Calibri" panose="020F0502020204030204" pitchFamily="34" charset="0"/>
            </a:endParaRPr>
          </a:p>
          <a:p>
            <a:pPr marL="0"/>
            <a:endParaRPr lang="en-US" sz="1100" b="0" i="0" dirty="0">
              <a:solidFill>
                <a:srgbClr val="000000"/>
              </a:solidFill>
              <a:effectLst/>
              <a:latin typeface="Calibri" panose="020F0502020204030204" pitchFamily="34" charset="0"/>
            </a:endParaRPr>
          </a:p>
          <a:p>
            <a:pPr marL="0"/>
            <a:endParaRPr lang="en-US" sz="1100" dirty="0">
              <a:solidFill>
                <a:srgbClr val="000000"/>
              </a:solidFill>
              <a:latin typeface="Calibri" panose="020F0502020204030204" pitchFamily="34" charset="0"/>
            </a:endParaRPr>
          </a:p>
          <a:p>
            <a:pPr marL="0"/>
            <a:endParaRPr lang="en-US" sz="1100" b="0" i="0" dirty="0">
              <a:solidFill>
                <a:srgbClr val="000000"/>
              </a:solidFill>
              <a:effectLst/>
              <a:latin typeface="Calibri" panose="020F0502020204030204" pitchFamily="34" charset="0"/>
            </a:endParaRPr>
          </a:p>
          <a:p>
            <a:pPr marL="0"/>
            <a:endParaRPr lang="en-US" sz="1100" dirty="0">
              <a:solidFill>
                <a:srgbClr val="000000"/>
              </a:solidFill>
              <a:latin typeface="Calibri" panose="020F0502020204030204" pitchFamily="34" charset="0"/>
            </a:endParaRPr>
          </a:p>
          <a:p>
            <a:pPr marL="0"/>
            <a:endParaRPr lang="en-US" sz="1100" b="0" i="0" dirty="0">
              <a:solidFill>
                <a:srgbClr val="000000"/>
              </a:solidFill>
              <a:effectLst/>
              <a:latin typeface="Calibri" panose="020F0502020204030204" pitchFamily="34" charset="0"/>
            </a:endParaRPr>
          </a:p>
          <a:p>
            <a:pPr marL="0"/>
            <a:r>
              <a:rPr lang="en-US" sz="1600" b="0" i="0" dirty="0">
                <a:solidFill>
                  <a:srgbClr val="FF0000"/>
                </a:solidFill>
                <a:effectLst/>
              </a:rPr>
              <a:t>Source: Original graphic from Interaction Institute for Social Change | Artist: Angus Maguire.</a:t>
            </a:r>
            <a:r>
              <a:rPr lang="en-US" sz="1600" b="0" i="0" dirty="0">
                <a:solidFill>
                  <a:srgbClr val="000000"/>
                </a:solidFill>
                <a:effectLst/>
              </a:rPr>
              <a:t> interactioninstitute.org and madewithangus.com.</a:t>
            </a:r>
            <a:endParaRPr lang="en-US" sz="1600" dirty="0">
              <a:solidFill>
                <a:srgbClr val="FF0000"/>
              </a:solidFill>
            </a:endParaRP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Definition: </a:t>
            </a:r>
            <a:r>
              <a:rPr lang="en-US" dirty="0">
                <a:solidFill>
                  <a:srgbClr val="C00000"/>
                </a:solidFill>
              </a:rPr>
              <a:t>Equity</a:t>
            </a:r>
          </a:p>
        </p:txBody>
      </p:sp>
      <p:pic>
        <p:nvPicPr>
          <p:cNvPr id="6" name="Picture 5" descr="A picture containing text, colorful&#10;&#10;Description automatically generated">
            <a:extLst>
              <a:ext uri="{FF2B5EF4-FFF2-40B4-BE49-F238E27FC236}">
                <a16:creationId xmlns:a16="http://schemas.microsoft.com/office/drawing/2014/main" id="{D8F47762-BF2A-DDED-F6C2-57D04320E020}"/>
              </a:ext>
            </a:extLst>
          </p:cNvPr>
          <p:cNvPicPr>
            <a:picLocks noChangeAspect="1"/>
          </p:cNvPicPr>
          <p:nvPr/>
        </p:nvPicPr>
        <p:blipFill>
          <a:blip r:embed="rId3"/>
          <a:stretch>
            <a:fillRect/>
          </a:stretch>
        </p:blipFill>
        <p:spPr>
          <a:xfrm>
            <a:off x="2057399" y="1317591"/>
            <a:ext cx="5198269" cy="2842159"/>
          </a:xfrm>
          <a:prstGeom prst="rect">
            <a:avLst/>
          </a:prstGeom>
        </p:spPr>
      </p:pic>
      <p:sp>
        <p:nvSpPr>
          <p:cNvPr id="8" name="TextBox 7">
            <a:extLst>
              <a:ext uri="{FF2B5EF4-FFF2-40B4-BE49-F238E27FC236}">
                <a16:creationId xmlns:a16="http://schemas.microsoft.com/office/drawing/2014/main" id="{7501B01B-4F85-ADC2-EBEE-F8AF45CE0DA9}"/>
              </a:ext>
            </a:extLst>
          </p:cNvPr>
          <p:cNvSpPr txBox="1"/>
          <p:nvPr/>
        </p:nvSpPr>
        <p:spPr>
          <a:xfrm>
            <a:off x="2288969" y="2213551"/>
            <a:ext cx="4577936" cy="307777"/>
          </a:xfrm>
          <a:prstGeom prst="rect">
            <a:avLst/>
          </a:prstGeom>
          <a:noFill/>
        </p:spPr>
        <p:txBody>
          <a:bodyPr wrap="square">
            <a:spAutoFit/>
          </a:bodyPr>
          <a:lstStyle/>
          <a:p>
            <a:r>
              <a:rPr lang="en-US" b="0" i="0" dirty="0">
                <a:solidFill>
                  <a:srgbClr val="000000"/>
                </a:solidFill>
                <a:effectLst/>
                <a:latin typeface="Calibri" panose="020F0502020204030204" pitchFamily="34" charset="0"/>
              </a:rPr>
              <a:t>O</a:t>
            </a:r>
            <a:endParaRPr lang="en-US" dirty="0"/>
          </a:p>
        </p:txBody>
      </p:sp>
    </p:spTree>
    <p:extLst>
      <p:ext uri="{BB962C8B-B14F-4D97-AF65-F5344CB8AC3E}">
        <p14:creationId xmlns:p14="http://schemas.microsoft.com/office/powerpoint/2010/main" val="342962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0"/>
            <a:r>
              <a:rPr lang="en-US" sz="2400" b="1" dirty="0">
                <a:solidFill>
                  <a:schemeClr val="accent3">
                    <a:lumMod val="75000"/>
                  </a:schemeClr>
                </a:solidFill>
              </a:rPr>
              <a:t>Inclusion</a:t>
            </a:r>
            <a:r>
              <a:rPr lang="en-US" sz="2400" dirty="0"/>
              <a:t> is building a community (club) where differences are welcomed, different perspectives are respectfully heard and every individual feels a sense of belonging.</a:t>
            </a:r>
          </a:p>
          <a:p>
            <a:pPr marL="0"/>
            <a:endParaRPr lang="en-US" sz="2400" dirty="0"/>
          </a:p>
          <a:p>
            <a:pPr marL="0"/>
            <a:endParaRPr lang="en-US" sz="2400" dirty="0"/>
          </a:p>
          <a:p>
            <a:pPr marL="0"/>
            <a:endParaRPr lang="en-US" sz="2400" dirty="0"/>
          </a:p>
          <a:p>
            <a:pPr marL="0"/>
            <a:r>
              <a:rPr lang="en-US" sz="1600" dirty="0">
                <a:solidFill>
                  <a:srgbClr val="FF0000"/>
                </a:solidFill>
              </a:rPr>
              <a:t>Source: University of Michigan, </a:t>
            </a:r>
            <a:r>
              <a:rPr lang="en-US" sz="1600" dirty="0">
                <a:solidFill>
                  <a:srgbClr val="FF0000"/>
                </a:solidFill>
                <a:hlinkClick r:id="rId3"/>
              </a:rPr>
              <a:t>https://diversity.umich.edu/about/defining-dei/</a:t>
            </a:r>
            <a:r>
              <a:rPr lang="en-US" sz="1600" dirty="0">
                <a:solidFill>
                  <a:srgbClr val="FF0000"/>
                </a:solidFill>
              </a:rPr>
              <a:t> </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Definition: </a:t>
            </a:r>
            <a:r>
              <a:rPr lang="en-US" dirty="0">
                <a:solidFill>
                  <a:schemeClr val="accent3">
                    <a:lumMod val="75000"/>
                  </a:schemeClr>
                </a:solidFill>
              </a:rPr>
              <a:t>Inclusion</a:t>
            </a:r>
          </a:p>
        </p:txBody>
      </p:sp>
    </p:spTree>
    <p:extLst>
      <p:ext uri="{BB962C8B-B14F-4D97-AF65-F5344CB8AC3E}">
        <p14:creationId xmlns:p14="http://schemas.microsoft.com/office/powerpoint/2010/main" val="413906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342900" indent="-342900">
              <a:buFont typeface="Arial" panose="020B0604020202020204" pitchFamily="34" charset="0"/>
              <a:buChar char="•"/>
            </a:pPr>
            <a:r>
              <a:rPr lang="en-US" sz="2100" b="1" dirty="0">
                <a:solidFill>
                  <a:srgbClr val="7030A0"/>
                </a:solidFill>
              </a:rPr>
              <a:t>Diversity</a:t>
            </a:r>
            <a:r>
              <a:rPr lang="en-US" sz="2100" b="1" dirty="0">
                <a:solidFill>
                  <a:schemeClr val="accent3">
                    <a:lumMod val="75000"/>
                  </a:schemeClr>
                </a:solidFill>
              </a:rPr>
              <a:t> </a:t>
            </a:r>
            <a:r>
              <a:rPr lang="en-US" sz="2100" dirty="0"/>
              <a:t>is when everyone is invited to the party.</a:t>
            </a:r>
            <a:endParaRPr lang="en-US" sz="2100" b="1" dirty="0">
              <a:solidFill>
                <a:schemeClr val="accent3">
                  <a:lumMod val="75000"/>
                </a:schemeClr>
              </a:solidFill>
            </a:endParaRPr>
          </a:p>
          <a:p>
            <a:pPr marL="342900" indent="-342900">
              <a:buFont typeface="Arial" panose="020B0604020202020204" pitchFamily="34" charset="0"/>
              <a:buChar char="•"/>
            </a:pPr>
            <a:r>
              <a:rPr lang="en-US" sz="2100" b="1" dirty="0">
                <a:solidFill>
                  <a:srgbClr val="C00000"/>
                </a:solidFill>
              </a:rPr>
              <a:t>Equity</a:t>
            </a:r>
            <a:r>
              <a:rPr lang="en-US" sz="2100" b="1" dirty="0">
                <a:solidFill>
                  <a:schemeClr val="accent3">
                    <a:lumMod val="75000"/>
                  </a:schemeClr>
                </a:solidFill>
              </a:rPr>
              <a:t> </a:t>
            </a:r>
            <a:r>
              <a:rPr lang="en-US" sz="2100" dirty="0"/>
              <a:t>means that everyone gets to contribute to the playlist.</a:t>
            </a:r>
            <a:endParaRPr lang="en-US" sz="2100" b="1" dirty="0">
              <a:solidFill>
                <a:schemeClr val="accent3">
                  <a:lumMod val="75000"/>
                </a:schemeClr>
              </a:solidFill>
            </a:endParaRPr>
          </a:p>
          <a:p>
            <a:pPr marL="342900" indent="-342900">
              <a:buFont typeface="Arial" panose="020B0604020202020204" pitchFamily="34" charset="0"/>
              <a:buChar char="•"/>
            </a:pPr>
            <a:r>
              <a:rPr lang="en-US" sz="2100" b="1" dirty="0">
                <a:solidFill>
                  <a:schemeClr val="accent3">
                    <a:lumMod val="75000"/>
                  </a:schemeClr>
                </a:solidFill>
              </a:rPr>
              <a:t>Inclusion</a:t>
            </a:r>
            <a:r>
              <a:rPr lang="en-US" sz="2100" dirty="0"/>
              <a:t> means that everyone has the opportunity to dance.</a:t>
            </a:r>
            <a:endParaRPr lang="en-US" sz="2100" dirty="0">
              <a:solidFill>
                <a:srgbClr val="FF0000"/>
              </a:solidFill>
            </a:endParaRP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Definition: The dance</a:t>
            </a:r>
            <a:endParaRPr lang="en-US" dirty="0">
              <a:solidFill>
                <a:schemeClr val="accent3">
                  <a:lumMod val="75000"/>
                </a:schemeClr>
              </a:solidFill>
            </a:endParaRPr>
          </a:p>
        </p:txBody>
      </p:sp>
      <p:pic>
        <p:nvPicPr>
          <p:cNvPr id="6" name="Picture 5" descr="A group of people wearing clothing&#10;&#10;Description automatically generated with low confidence">
            <a:extLst>
              <a:ext uri="{FF2B5EF4-FFF2-40B4-BE49-F238E27FC236}">
                <a16:creationId xmlns:a16="http://schemas.microsoft.com/office/drawing/2014/main" id="{2290B291-3BEA-3E19-6CE7-BAA73BEFCA09}"/>
              </a:ext>
            </a:extLst>
          </p:cNvPr>
          <p:cNvPicPr>
            <a:picLocks noChangeAspect="1"/>
          </p:cNvPicPr>
          <p:nvPr/>
        </p:nvPicPr>
        <p:blipFill>
          <a:blip r:embed="rId3"/>
          <a:stretch>
            <a:fillRect/>
          </a:stretch>
        </p:blipFill>
        <p:spPr>
          <a:xfrm>
            <a:off x="1295400" y="2545118"/>
            <a:ext cx="6477000" cy="2263687"/>
          </a:xfrm>
          <a:prstGeom prst="rect">
            <a:avLst/>
          </a:prstGeom>
        </p:spPr>
      </p:pic>
    </p:spTree>
    <p:extLst>
      <p:ext uri="{BB962C8B-B14F-4D97-AF65-F5344CB8AC3E}">
        <p14:creationId xmlns:p14="http://schemas.microsoft.com/office/powerpoint/2010/main" val="916190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ctr"/>
            <a:r>
              <a:rPr lang="en-US" dirty="0">
                <a:solidFill>
                  <a:srgbClr val="002060"/>
                </a:solidFill>
              </a:rPr>
              <a:t>Why DEI and Kiwanis?</a:t>
            </a:r>
            <a:endParaRPr lang="en-US" dirty="0">
              <a:solidFill>
                <a:schemeClr val="accent3">
                  <a:lumMod val="75000"/>
                </a:schemeClr>
              </a:solidFill>
            </a:endParaRPr>
          </a:p>
        </p:txBody>
      </p:sp>
      <p:pic>
        <p:nvPicPr>
          <p:cNvPr id="3" name="Picture 2" descr="Graphical user interface, application&#10;&#10;Description automatically generated">
            <a:extLst>
              <a:ext uri="{FF2B5EF4-FFF2-40B4-BE49-F238E27FC236}">
                <a16:creationId xmlns:a16="http://schemas.microsoft.com/office/drawing/2014/main" id="{010138E4-E453-3135-E3F3-98002F1BD74D}"/>
              </a:ext>
            </a:extLst>
          </p:cNvPr>
          <p:cNvPicPr>
            <a:picLocks noChangeAspect="1"/>
          </p:cNvPicPr>
          <p:nvPr/>
        </p:nvPicPr>
        <p:blipFill>
          <a:blip r:embed="rId3"/>
          <a:stretch>
            <a:fillRect/>
          </a:stretch>
        </p:blipFill>
        <p:spPr>
          <a:xfrm>
            <a:off x="2018693" y="971550"/>
            <a:ext cx="5985018" cy="4038600"/>
          </a:xfrm>
          <a:prstGeom prst="rect">
            <a:avLst/>
          </a:prstGeom>
        </p:spPr>
      </p:pic>
    </p:spTree>
    <p:extLst>
      <p:ext uri="{BB962C8B-B14F-4D97-AF65-F5344CB8AC3E}">
        <p14:creationId xmlns:p14="http://schemas.microsoft.com/office/powerpoint/2010/main" val="410619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0"/>
            <a:r>
              <a:rPr lang="en-US" sz="2400" i="1" dirty="0">
                <a:solidFill>
                  <a:schemeClr val="tx1"/>
                </a:solidFill>
              </a:rPr>
              <a:t>Do you believe diversity, equity and inclusion are topics for our organization to discuss?</a:t>
            </a:r>
          </a:p>
          <a:p>
            <a:pPr marL="0"/>
            <a:endParaRPr lang="en-US" sz="2400" i="1" dirty="0">
              <a:solidFill>
                <a:schemeClr val="tx1"/>
              </a:solidFill>
            </a:endParaRPr>
          </a:p>
          <a:p>
            <a:pPr marL="0"/>
            <a:r>
              <a:rPr lang="en-US" sz="2400" b="1" dirty="0">
                <a:solidFill>
                  <a:schemeClr val="bg2">
                    <a:lumMod val="60000"/>
                    <a:lumOff val="40000"/>
                  </a:schemeClr>
                </a:solidFill>
              </a:rPr>
              <a:t>Yes – 78.44%</a:t>
            </a:r>
          </a:p>
          <a:p>
            <a:pPr marL="0"/>
            <a:r>
              <a:rPr lang="en-US" sz="2400" b="1" dirty="0">
                <a:solidFill>
                  <a:srgbClr val="002060"/>
                </a:solidFill>
              </a:rPr>
              <a:t>No – 14.08%</a:t>
            </a:r>
          </a:p>
          <a:p>
            <a:pPr marL="0"/>
            <a:r>
              <a:rPr lang="en-US" sz="2400" b="1" dirty="0">
                <a:solidFill>
                  <a:schemeClr val="accent2">
                    <a:lumMod val="75000"/>
                  </a:schemeClr>
                </a:solidFill>
              </a:rPr>
              <a:t>Unsure – 7.48%</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Survey results</a:t>
            </a:r>
            <a:endParaRPr lang="en-US" dirty="0">
              <a:solidFill>
                <a:srgbClr val="7030A0"/>
              </a:solidFill>
            </a:endParaRPr>
          </a:p>
        </p:txBody>
      </p:sp>
      <p:pic>
        <p:nvPicPr>
          <p:cNvPr id="7" name="Picture 6" descr="Icon&#10;&#10;Description automatically generated">
            <a:extLst>
              <a:ext uri="{FF2B5EF4-FFF2-40B4-BE49-F238E27FC236}">
                <a16:creationId xmlns:a16="http://schemas.microsoft.com/office/drawing/2014/main" id="{FEF82DDE-CDEC-4653-8F40-7D1AB0081A6B}"/>
              </a:ext>
            </a:extLst>
          </p:cNvPr>
          <p:cNvPicPr>
            <a:picLocks noChangeAspect="1"/>
          </p:cNvPicPr>
          <p:nvPr/>
        </p:nvPicPr>
        <p:blipFill>
          <a:blip r:embed="rId3"/>
          <a:stretch>
            <a:fillRect/>
          </a:stretch>
        </p:blipFill>
        <p:spPr>
          <a:xfrm>
            <a:off x="5410200" y="1962150"/>
            <a:ext cx="3406321" cy="2895629"/>
          </a:xfrm>
          <a:prstGeom prst="rect">
            <a:avLst/>
          </a:prstGeom>
        </p:spPr>
      </p:pic>
    </p:spTree>
    <p:extLst>
      <p:ext uri="{BB962C8B-B14F-4D97-AF65-F5344CB8AC3E}">
        <p14:creationId xmlns:p14="http://schemas.microsoft.com/office/powerpoint/2010/main" val="383403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342900" indent="-342900">
              <a:buFont typeface="Arial" panose="020B0604020202020204" pitchFamily="34" charset="0"/>
              <a:buChar char="•"/>
            </a:pPr>
            <a:r>
              <a:rPr lang="en-US" sz="2400" dirty="0">
                <a:solidFill>
                  <a:schemeClr val="tx1"/>
                </a:solidFill>
              </a:rPr>
              <a:t>Average age of a Kiwanis member: 60.</a:t>
            </a:r>
          </a:p>
          <a:p>
            <a:pPr marL="342900" indent="-342900">
              <a:buFont typeface="Arial" panose="020B0604020202020204" pitchFamily="34" charset="0"/>
              <a:buChar char="•"/>
            </a:pPr>
            <a:r>
              <a:rPr lang="en-US" sz="2400" dirty="0">
                <a:solidFill>
                  <a:schemeClr val="tx1"/>
                </a:solidFill>
              </a:rPr>
              <a:t>Average age of a new Kiwanis member: 48.</a:t>
            </a:r>
          </a:p>
          <a:p>
            <a:pPr marL="342900" indent="-342900">
              <a:buFont typeface="Arial" panose="020B0604020202020204" pitchFamily="34" charset="0"/>
              <a:buChar char="•"/>
            </a:pPr>
            <a:r>
              <a:rPr lang="en-US" sz="2400" dirty="0">
                <a:solidFill>
                  <a:schemeClr val="tx1"/>
                </a:solidFill>
              </a:rPr>
              <a:t>Percentage of male members: 68%.</a:t>
            </a:r>
          </a:p>
          <a:p>
            <a:pPr marL="342900" indent="-342900">
              <a:buFont typeface="Arial" panose="020B0604020202020204" pitchFamily="34" charset="0"/>
              <a:buChar char="•"/>
            </a:pPr>
            <a:r>
              <a:rPr lang="en-US" sz="2400" dirty="0">
                <a:solidFill>
                  <a:schemeClr val="tx1"/>
                </a:solidFill>
              </a:rPr>
              <a:t>Percentage of female members: 32%.</a:t>
            </a:r>
          </a:p>
          <a:p>
            <a:pPr marL="342900" indent="-342900">
              <a:buFont typeface="Arial" panose="020B0604020202020204" pitchFamily="34" charset="0"/>
              <a:buChar char="•"/>
            </a:pPr>
            <a:endParaRPr lang="en-US" sz="2400" dirty="0">
              <a:solidFill>
                <a:schemeClr val="tx1"/>
              </a:solidFill>
            </a:endParaRPr>
          </a:p>
          <a:p>
            <a:pPr marL="0"/>
            <a:r>
              <a:rPr lang="en-US" sz="2400" b="1" dirty="0">
                <a:solidFill>
                  <a:schemeClr val="accent2">
                    <a:lumMod val="75000"/>
                  </a:schemeClr>
                </a:solidFill>
              </a:rPr>
              <a:t>What does this tell you about a typical Kiwanian as it relates to DEI?</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Did you know …</a:t>
            </a:r>
            <a:endParaRPr lang="en-US" dirty="0">
              <a:solidFill>
                <a:srgbClr val="7030A0"/>
              </a:solidFill>
            </a:endParaRPr>
          </a:p>
        </p:txBody>
      </p:sp>
    </p:spTree>
    <p:extLst>
      <p:ext uri="{BB962C8B-B14F-4D97-AF65-F5344CB8AC3E}">
        <p14:creationId xmlns:p14="http://schemas.microsoft.com/office/powerpoint/2010/main" val="49758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a:xfrm>
            <a:off x="990600" y="1314451"/>
            <a:ext cx="3733800" cy="3467099"/>
          </a:xfrm>
        </p:spPr>
        <p:txBody>
          <a:bodyPr/>
          <a:lstStyle/>
          <a:p>
            <a:pPr marL="0"/>
            <a:r>
              <a:rPr lang="en-US" sz="2400" dirty="0">
                <a:solidFill>
                  <a:schemeClr val="tx1"/>
                </a:solidFill>
              </a:rPr>
              <a:t>Kiwanis needs to stay</a:t>
            </a:r>
          </a:p>
          <a:p>
            <a:pPr marL="0"/>
            <a:r>
              <a:rPr lang="en-US" sz="2400" dirty="0">
                <a:solidFill>
                  <a:schemeClr val="tx1"/>
                </a:solidFill>
              </a:rPr>
              <a:t>relevant in today’s</a:t>
            </a:r>
          </a:p>
          <a:p>
            <a:pPr marL="0"/>
            <a:r>
              <a:rPr lang="en-US" sz="2400" dirty="0">
                <a:solidFill>
                  <a:schemeClr val="tx1"/>
                </a:solidFill>
              </a:rPr>
              <a:t>communities for </a:t>
            </a:r>
          </a:p>
          <a:p>
            <a:pPr marL="0"/>
            <a:r>
              <a:rPr lang="en-US" sz="2400" dirty="0">
                <a:solidFill>
                  <a:schemeClr val="tx1"/>
                </a:solidFill>
              </a:rPr>
              <a:t>today’s youth.</a:t>
            </a:r>
          </a:p>
          <a:p>
            <a:pPr marL="0"/>
            <a:endParaRPr lang="en-US" sz="2400" dirty="0">
              <a:solidFill>
                <a:schemeClr val="tx1"/>
              </a:solidFill>
            </a:endParaRPr>
          </a:p>
          <a:p>
            <a:pPr marL="0"/>
            <a:endParaRPr lang="en-US" sz="1600" dirty="0">
              <a:solidFill>
                <a:schemeClr val="tx1"/>
              </a:solidFill>
            </a:endParaRPr>
          </a:p>
          <a:p>
            <a:pPr marL="0"/>
            <a:endParaRPr lang="en-US" sz="1600" dirty="0">
              <a:solidFill>
                <a:schemeClr val="tx1"/>
              </a:solidFill>
            </a:endParaRPr>
          </a:p>
          <a:p>
            <a:pPr marL="0"/>
            <a:endParaRPr lang="en-US" sz="1600" dirty="0">
              <a:solidFill>
                <a:schemeClr val="tx1"/>
              </a:solidFill>
            </a:endParaRPr>
          </a:p>
          <a:p>
            <a:pPr marL="0"/>
            <a:endParaRPr lang="en-US" sz="1200" dirty="0">
              <a:solidFill>
                <a:schemeClr val="tx1"/>
              </a:solidFill>
            </a:endParaRPr>
          </a:p>
          <a:p>
            <a:pPr marL="0"/>
            <a:endParaRPr lang="en-US" sz="1200" dirty="0">
              <a:solidFill>
                <a:schemeClr val="tx1"/>
              </a:solidFill>
            </a:endParaRP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Looking forward …</a:t>
            </a:r>
            <a:endParaRPr lang="en-US" dirty="0">
              <a:solidFill>
                <a:srgbClr val="7030A0"/>
              </a:solidFill>
            </a:endParaRPr>
          </a:p>
        </p:txBody>
      </p:sp>
      <p:pic>
        <p:nvPicPr>
          <p:cNvPr id="3" name="Picture 2" descr="A picture containing outdoor, tree, person, net&#10;&#10;Description automatically generated">
            <a:extLst>
              <a:ext uri="{FF2B5EF4-FFF2-40B4-BE49-F238E27FC236}">
                <a16:creationId xmlns:a16="http://schemas.microsoft.com/office/drawing/2014/main" id="{58B28209-167A-6D07-EDA4-DBEBEBA369AB}"/>
              </a:ext>
            </a:extLst>
          </p:cNvPr>
          <p:cNvPicPr>
            <a:picLocks noChangeAspect="1"/>
          </p:cNvPicPr>
          <p:nvPr/>
        </p:nvPicPr>
        <p:blipFill>
          <a:blip r:embed="rId3"/>
          <a:stretch>
            <a:fillRect/>
          </a:stretch>
        </p:blipFill>
        <p:spPr>
          <a:xfrm>
            <a:off x="5003903" y="1123949"/>
            <a:ext cx="2984726" cy="3979635"/>
          </a:xfrm>
          <a:prstGeom prst="rect">
            <a:avLst/>
          </a:prstGeom>
        </p:spPr>
      </p:pic>
    </p:spTree>
    <p:extLst>
      <p:ext uri="{BB962C8B-B14F-4D97-AF65-F5344CB8AC3E}">
        <p14:creationId xmlns:p14="http://schemas.microsoft.com/office/powerpoint/2010/main" val="226982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342900" indent="-342900">
              <a:buFont typeface="Arial" panose="020B0604020202020204" pitchFamily="34" charset="0"/>
              <a:buChar char="•"/>
            </a:pPr>
            <a:r>
              <a:rPr lang="en-US" sz="2400" dirty="0">
                <a:solidFill>
                  <a:schemeClr val="tx1"/>
                </a:solidFill>
              </a:rPr>
              <a:t>Are achievement and service oriented.</a:t>
            </a:r>
          </a:p>
          <a:p>
            <a:pPr marL="342900" indent="-342900">
              <a:buFont typeface="Arial" panose="020B0604020202020204" pitchFamily="34" charset="0"/>
              <a:buChar char="•"/>
            </a:pPr>
            <a:r>
              <a:rPr lang="en-US" sz="2400" dirty="0">
                <a:solidFill>
                  <a:schemeClr val="tx1"/>
                </a:solidFill>
              </a:rPr>
              <a:t>Want to make a positive impact.</a:t>
            </a:r>
          </a:p>
          <a:p>
            <a:pPr marL="342900" indent="-342900">
              <a:buFont typeface="Arial" panose="020B0604020202020204" pitchFamily="34" charset="0"/>
              <a:buChar char="•"/>
            </a:pPr>
            <a:r>
              <a:rPr lang="en-US" sz="2400" dirty="0">
                <a:solidFill>
                  <a:schemeClr val="tx1"/>
                </a:solidFill>
              </a:rPr>
              <a:t>Are very aware of their community and how they can be social mavericks.</a:t>
            </a:r>
          </a:p>
          <a:p>
            <a:pPr marL="342900" indent="-342900">
              <a:buFont typeface="Arial" panose="020B0604020202020204" pitchFamily="34" charset="0"/>
              <a:buChar char="•"/>
            </a:pPr>
            <a:r>
              <a:rPr lang="en-US" sz="2400" dirty="0">
                <a:solidFill>
                  <a:schemeClr val="tx1"/>
                </a:solidFill>
              </a:rPr>
              <a:t>Don’t read newspapers.</a:t>
            </a:r>
          </a:p>
          <a:p>
            <a:pPr marL="342900" indent="-342900">
              <a:buFont typeface="Arial" panose="020B0604020202020204" pitchFamily="34" charset="0"/>
              <a:buChar char="•"/>
            </a:pPr>
            <a:r>
              <a:rPr lang="en-US" sz="2400" dirty="0">
                <a:solidFill>
                  <a:schemeClr val="tx1"/>
                </a:solidFill>
              </a:rPr>
              <a:t>Are drawn to sustainable products and brands that change to remain relevant.</a:t>
            </a:r>
          </a:p>
          <a:p>
            <a:pPr marL="342900" indent="-342900">
              <a:buFont typeface="Arial" panose="020B0604020202020204" pitchFamily="34" charset="0"/>
              <a:buChar char="•"/>
            </a:pPr>
            <a:r>
              <a:rPr lang="en-US" sz="2400" b="1" dirty="0">
                <a:solidFill>
                  <a:schemeClr val="accent2">
                    <a:lumMod val="75000"/>
                  </a:schemeClr>
                </a:solidFill>
              </a:rPr>
              <a:t>Are very aware of DEI.</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Today’s youth:</a:t>
            </a:r>
            <a:endParaRPr lang="en-US" dirty="0">
              <a:solidFill>
                <a:srgbClr val="7030A0"/>
              </a:solidFill>
            </a:endParaRPr>
          </a:p>
        </p:txBody>
      </p:sp>
    </p:spTree>
    <p:extLst>
      <p:ext uri="{BB962C8B-B14F-4D97-AF65-F5344CB8AC3E}">
        <p14:creationId xmlns:p14="http://schemas.microsoft.com/office/powerpoint/2010/main" val="3519009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ctr"/>
            <a:r>
              <a:rPr lang="en-US" dirty="0">
                <a:solidFill>
                  <a:srgbClr val="002060"/>
                </a:solidFill>
              </a:rPr>
              <a:t>Why DEI and Kiwanis?</a:t>
            </a:r>
            <a:endParaRPr lang="en-US" dirty="0">
              <a:solidFill>
                <a:schemeClr val="accent3">
                  <a:lumMod val="75000"/>
                </a:schemeClr>
              </a:solidFill>
            </a:endParaRPr>
          </a:p>
        </p:txBody>
      </p:sp>
      <p:pic>
        <p:nvPicPr>
          <p:cNvPr id="3" name="Picture 2" descr="Graphical user interface, application&#10;&#10;Description automatically generated">
            <a:extLst>
              <a:ext uri="{FF2B5EF4-FFF2-40B4-BE49-F238E27FC236}">
                <a16:creationId xmlns:a16="http://schemas.microsoft.com/office/drawing/2014/main" id="{AD422581-7651-9EC0-AA8D-EDF7BA2A1F7D}"/>
              </a:ext>
            </a:extLst>
          </p:cNvPr>
          <p:cNvPicPr>
            <a:picLocks noChangeAspect="1"/>
          </p:cNvPicPr>
          <p:nvPr/>
        </p:nvPicPr>
        <p:blipFill>
          <a:blip r:embed="rId3"/>
          <a:stretch>
            <a:fillRect/>
          </a:stretch>
        </p:blipFill>
        <p:spPr>
          <a:xfrm>
            <a:off x="1904697" y="971550"/>
            <a:ext cx="6020407" cy="4062481"/>
          </a:xfrm>
          <a:prstGeom prst="rect">
            <a:avLst/>
          </a:prstGeom>
        </p:spPr>
      </p:pic>
    </p:spTree>
    <p:extLst>
      <p:ext uri="{BB962C8B-B14F-4D97-AF65-F5344CB8AC3E}">
        <p14:creationId xmlns:p14="http://schemas.microsoft.com/office/powerpoint/2010/main" val="303267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0"/>
            <a:r>
              <a:rPr lang="en-US" sz="2400" i="1" dirty="0">
                <a:solidFill>
                  <a:schemeClr val="tx1"/>
                </a:solidFill>
              </a:rPr>
              <a:t>Which of the following have made you feel unwelcome, unsafe, unheard or not empowered as a member of Kiwanis? Check all that apply.</a:t>
            </a:r>
            <a:endParaRPr lang="en-US" sz="2400" b="1" i="1" dirty="0">
              <a:solidFill>
                <a:schemeClr val="accent2">
                  <a:lumMod val="75000"/>
                </a:schemeClr>
              </a:solidFill>
            </a:endParaRP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Survey results</a:t>
            </a:r>
            <a:endParaRPr lang="en-US" dirty="0">
              <a:solidFill>
                <a:srgbClr val="7030A0"/>
              </a:solidFill>
            </a:endParaRPr>
          </a:p>
        </p:txBody>
      </p:sp>
    </p:spTree>
    <p:extLst>
      <p:ext uri="{BB962C8B-B14F-4D97-AF65-F5344CB8AC3E}">
        <p14:creationId xmlns:p14="http://schemas.microsoft.com/office/powerpoint/2010/main" val="354472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65B6-3AED-4777-8D6F-058C300FCE75}"/>
              </a:ext>
            </a:extLst>
          </p:cNvPr>
          <p:cNvSpPr>
            <a:spLocks noGrp="1"/>
          </p:cNvSpPr>
          <p:nvPr>
            <p:ph type="title"/>
          </p:nvPr>
        </p:nvSpPr>
        <p:spPr>
          <a:xfrm>
            <a:off x="0" y="1047750"/>
            <a:ext cx="9144000" cy="1371600"/>
          </a:xfrm>
        </p:spPr>
        <p:txBody>
          <a:bodyPr/>
          <a:lstStyle/>
          <a:p>
            <a:br>
              <a:rPr lang="en-US" sz="4000" b="0" i="1" dirty="0">
                <a:solidFill>
                  <a:srgbClr val="000000"/>
                </a:solidFill>
                <a:effectLst/>
                <a:latin typeface="-apple-system"/>
              </a:rPr>
            </a:br>
            <a:br>
              <a:rPr lang="en-US" sz="4000" b="0" i="1" dirty="0">
                <a:solidFill>
                  <a:srgbClr val="000000"/>
                </a:solidFill>
                <a:effectLst/>
                <a:latin typeface="-apple-system"/>
              </a:rPr>
            </a:br>
            <a:br>
              <a:rPr lang="en-US" sz="4000" b="0" i="1" dirty="0">
                <a:solidFill>
                  <a:srgbClr val="000000"/>
                </a:solidFill>
                <a:effectLst/>
                <a:latin typeface="-apple-system"/>
              </a:rPr>
            </a:br>
            <a:br>
              <a:rPr lang="en-US" sz="4000" b="0" i="1" dirty="0">
                <a:solidFill>
                  <a:srgbClr val="000000"/>
                </a:solidFill>
                <a:effectLst/>
                <a:latin typeface="-apple-system"/>
              </a:rPr>
            </a:br>
            <a:br>
              <a:rPr lang="en-US" sz="4000" b="0" i="1" dirty="0">
                <a:solidFill>
                  <a:srgbClr val="000000"/>
                </a:solidFill>
                <a:effectLst/>
                <a:latin typeface="-apple-system"/>
              </a:rPr>
            </a:br>
            <a:r>
              <a:rPr lang="en-US" sz="4000" b="0" i="1" dirty="0">
                <a:effectLst/>
                <a:latin typeface="-apple-system"/>
              </a:rPr>
              <a:t>Not everything that is faced </a:t>
            </a:r>
            <a:br>
              <a:rPr lang="en-US" sz="4000" b="0" i="1" dirty="0">
                <a:effectLst/>
                <a:latin typeface="-apple-system"/>
              </a:rPr>
            </a:br>
            <a:r>
              <a:rPr lang="en-US" sz="4000" b="0" i="1" dirty="0">
                <a:effectLst/>
                <a:latin typeface="-apple-system"/>
              </a:rPr>
              <a:t>can be changed, but nothing </a:t>
            </a:r>
            <a:br>
              <a:rPr lang="en-US" sz="4000" b="0" i="1" dirty="0">
                <a:effectLst/>
                <a:latin typeface="-apple-system"/>
              </a:rPr>
            </a:br>
            <a:r>
              <a:rPr lang="en-US" sz="4000" b="0" i="1" dirty="0">
                <a:effectLst/>
                <a:latin typeface="-apple-system"/>
              </a:rPr>
              <a:t>can be changed until it is faced.</a:t>
            </a:r>
            <a:br>
              <a:rPr lang="en-US" sz="3600" b="0" i="1" dirty="0">
                <a:solidFill>
                  <a:srgbClr val="000000"/>
                </a:solidFill>
                <a:effectLst/>
                <a:latin typeface="-apple-system"/>
              </a:rPr>
            </a:br>
            <a:br>
              <a:rPr lang="en-US" sz="3600" b="0" i="1" dirty="0">
                <a:solidFill>
                  <a:srgbClr val="000000"/>
                </a:solidFill>
                <a:effectLst/>
                <a:latin typeface="-apple-system"/>
              </a:rPr>
            </a:br>
            <a:r>
              <a:rPr lang="en-US" sz="2800" b="0" i="1" dirty="0">
                <a:latin typeface="-apple-system"/>
              </a:rPr>
              <a:t>-James Baldwin</a:t>
            </a:r>
            <a:br>
              <a:rPr lang="en-US" sz="5400" i="1" dirty="0"/>
            </a:br>
            <a:endParaRPr lang="en-US" sz="6000" dirty="0"/>
          </a:p>
        </p:txBody>
      </p:sp>
    </p:spTree>
    <p:extLst>
      <p:ext uri="{BB962C8B-B14F-4D97-AF65-F5344CB8AC3E}">
        <p14:creationId xmlns:p14="http://schemas.microsoft.com/office/powerpoint/2010/main" val="76155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DE30FC32-D07F-4E71-A869-C60FE42ADF15}"/>
              </a:ext>
            </a:extLst>
          </p:cNvPr>
          <p:cNvPicPr>
            <a:picLocks noChangeAspect="1"/>
          </p:cNvPicPr>
          <p:nvPr/>
        </p:nvPicPr>
        <p:blipFill>
          <a:blip r:embed="rId3"/>
          <a:stretch>
            <a:fillRect/>
          </a:stretch>
        </p:blipFill>
        <p:spPr>
          <a:xfrm>
            <a:off x="1447800" y="209550"/>
            <a:ext cx="6553200" cy="4576378"/>
          </a:xfrm>
          <a:prstGeom prst="rect">
            <a:avLst/>
          </a:prstGeom>
        </p:spPr>
      </p:pic>
    </p:spTree>
    <p:extLst>
      <p:ext uri="{BB962C8B-B14F-4D97-AF65-F5344CB8AC3E}">
        <p14:creationId xmlns:p14="http://schemas.microsoft.com/office/powerpoint/2010/main" val="3293305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a:xfrm>
            <a:off x="4343400" y="1314451"/>
            <a:ext cx="4572000" cy="3009899"/>
          </a:xfrm>
        </p:spPr>
        <p:txBody>
          <a:bodyPr/>
          <a:lstStyle/>
          <a:p>
            <a:pPr marL="342900" indent="-342900">
              <a:buFont typeface="Arial" panose="020B0604020202020204" pitchFamily="34" charset="0"/>
              <a:buChar char="•"/>
            </a:pPr>
            <a:r>
              <a:rPr lang="en-US" sz="2000" dirty="0">
                <a:solidFill>
                  <a:schemeClr val="tx1"/>
                </a:solidFill>
              </a:rPr>
              <a:t>Politics inserted into meetings.</a:t>
            </a:r>
          </a:p>
          <a:p>
            <a:pPr marL="342900" indent="-342900">
              <a:buFont typeface="Arial" panose="020B0604020202020204" pitchFamily="34" charset="0"/>
              <a:buChar char="•"/>
            </a:pPr>
            <a:r>
              <a:rPr lang="en-US" sz="2000" dirty="0">
                <a:solidFill>
                  <a:schemeClr val="tx1"/>
                </a:solidFill>
              </a:rPr>
              <a:t>Favoritism.</a:t>
            </a:r>
          </a:p>
          <a:p>
            <a:pPr marL="342900" indent="-342900">
              <a:buFont typeface="Arial" panose="020B0604020202020204" pitchFamily="34" charset="0"/>
              <a:buChar char="•"/>
            </a:pPr>
            <a:r>
              <a:rPr lang="en-US" sz="2000" dirty="0">
                <a:solidFill>
                  <a:schemeClr val="tx1"/>
                </a:solidFill>
              </a:rPr>
              <a:t>Sexist, ageist, racist, discriminatory or inappropriate jokes.</a:t>
            </a:r>
          </a:p>
          <a:p>
            <a:pPr marL="342900" indent="-342900">
              <a:buFont typeface="Arial" panose="020B0604020202020204" pitchFamily="34" charset="0"/>
              <a:buChar char="•"/>
            </a:pPr>
            <a:r>
              <a:rPr lang="en-US" sz="2000" dirty="0">
                <a:solidFill>
                  <a:schemeClr val="tx1"/>
                </a:solidFill>
              </a:rPr>
              <a:t>Denominational prayer.</a:t>
            </a:r>
          </a:p>
          <a:p>
            <a:pPr marL="342900" indent="-342900">
              <a:buFont typeface="Arial" panose="020B0604020202020204" pitchFamily="34" charset="0"/>
              <a:buChar char="•"/>
            </a:pPr>
            <a:r>
              <a:rPr lang="en-US" sz="2000" dirty="0">
                <a:solidFill>
                  <a:schemeClr val="tx1"/>
                </a:solidFill>
              </a:rPr>
              <a:t>New ideas not considered.</a:t>
            </a:r>
          </a:p>
          <a:p>
            <a:pPr marL="342900" indent="-342900">
              <a:buFont typeface="Arial" panose="020B0604020202020204" pitchFamily="34" charset="0"/>
              <a:buChar char="•"/>
            </a:pPr>
            <a:r>
              <a:rPr lang="en-US" sz="2000" dirty="0">
                <a:solidFill>
                  <a:schemeClr val="tx1"/>
                </a:solidFill>
              </a:rPr>
              <a:t>Lack of flexibility with meeting times or service project scheduling.</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Taking a closer look …</a:t>
            </a:r>
            <a:endParaRPr lang="en-US" dirty="0">
              <a:solidFill>
                <a:srgbClr val="7030A0"/>
              </a:solidFill>
            </a:endParaRPr>
          </a:p>
        </p:txBody>
      </p:sp>
      <p:pic>
        <p:nvPicPr>
          <p:cNvPr id="7" name="Picture 6" descr="Logo&#10;&#10;Description automatically generated with medium confidence">
            <a:extLst>
              <a:ext uri="{FF2B5EF4-FFF2-40B4-BE49-F238E27FC236}">
                <a16:creationId xmlns:a16="http://schemas.microsoft.com/office/drawing/2014/main" id="{C283D076-97F4-57E0-4679-A304F789059D}"/>
              </a:ext>
            </a:extLst>
          </p:cNvPr>
          <p:cNvPicPr>
            <a:picLocks noChangeAspect="1"/>
          </p:cNvPicPr>
          <p:nvPr/>
        </p:nvPicPr>
        <p:blipFill>
          <a:blip r:embed="rId3"/>
          <a:stretch>
            <a:fillRect/>
          </a:stretch>
        </p:blipFill>
        <p:spPr>
          <a:xfrm>
            <a:off x="609600" y="864425"/>
            <a:ext cx="4191000" cy="4124186"/>
          </a:xfrm>
          <a:prstGeom prst="rect">
            <a:avLst/>
          </a:prstGeom>
        </p:spPr>
      </p:pic>
    </p:spTree>
    <p:extLst>
      <p:ext uri="{BB962C8B-B14F-4D97-AF65-F5344CB8AC3E}">
        <p14:creationId xmlns:p14="http://schemas.microsoft.com/office/powerpoint/2010/main" val="18207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a:xfrm>
            <a:off x="0" y="2165747"/>
            <a:ext cx="9144000" cy="634603"/>
          </a:xfrm>
        </p:spPr>
        <p:txBody>
          <a:bodyPr/>
          <a:lstStyle/>
          <a:p>
            <a:r>
              <a:rPr lang="en-US" dirty="0">
                <a:solidFill>
                  <a:srgbClr val="002060"/>
                </a:solidFill>
              </a:rPr>
              <a:t>What does that tell you about diversity, equity and inclusion and Kiwanis?</a:t>
            </a:r>
          </a:p>
        </p:txBody>
      </p:sp>
    </p:spTree>
    <p:extLst>
      <p:ext uri="{BB962C8B-B14F-4D97-AF65-F5344CB8AC3E}">
        <p14:creationId xmlns:p14="http://schemas.microsoft.com/office/powerpoint/2010/main" val="80181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ctr"/>
            <a:r>
              <a:rPr lang="en-US" dirty="0">
                <a:solidFill>
                  <a:srgbClr val="7030A0"/>
                </a:solidFill>
              </a:rPr>
              <a:t>Diversity: </a:t>
            </a:r>
            <a:r>
              <a:rPr lang="en-US" dirty="0">
                <a:solidFill>
                  <a:srgbClr val="002060"/>
                </a:solidFill>
              </a:rPr>
              <a:t>Kiwanis Club</a:t>
            </a:r>
          </a:p>
        </p:txBody>
      </p:sp>
      <p:pic>
        <p:nvPicPr>
          <p:cNvPr id="7" name="Picture 6" descr="A picture containing text, electronics, display, screenshot&#10;&#10;Description automatically generated">
            <a:extLst>
              <a:ext uri="{FF2B5EF4-FFF2-40B4-BE49-F238E27FC236}">
                <a16:creationId xmlns:a16="http://schemas.microsoft.com/office/drawing/2014/main" id="{26F2F108-31BD-431B-B430-614DF466BB8C}"/>
              </a:ext>
            </a:extLst>
          </p:cNvPr>
          <p:cNvPicPr>
            <a:picLocks noChangeAspect="1"/>
          </p:cNvPicPr>
          <p:nvPr/>
        </p:nvPicPr>
        <p:blipFill>
          <a:blip r:embed="rId3"/>
          <a:stretch>
            <a:fillRect/>
          </a:stretch>
        </p:blipFill>
        <p:spPr>
          <a:xfrm>
            <a:off x="1929590" y="1352550"/>
            <a:ext cx="5461810" cy="3072268"/>
          </a:xfrm>
          <a:prstGeom prst="rect">
            <a:avLst/>
          </a:prstGeom>
        </p:spPr>
      </p:pic>
      <p:sp>
        <p:nvSpPr>
          <p:cNvPr id="8" name="TextBox 7">
            <a:extLst>
              <a:ext uri="{FF2B5EF4-FFF2-40B4-BE49-F238E27FC236}">
                <a16:creationId xmlns:a16="http://schemas.microsoft.com/office/drawing/2014/main" id="{5AADF1B5-5E95-4400-BFD9-0F4280F4C55E}"/>
              </a:ext>
            </a:extLst>
          </p:cNvPr>
          <p:cNvSpPr txBox="1"/>
          <p:nvPr/>
        </p:nvSpPr>
        <p:spPr>
          <a:xfrm>
            <a:off x="2438400" y="4400550"/>
            <a:ext cx="3124200" cy="307777"/>
          </a:xfrm>
          <a:prstGeom prst="rect">
            <a:avLst/>
          </a:prstGeom>
          <a:noFill/>
        </p:spPr>
        <p:txBody>
          <a:bodyPr wrap="square" rtlCol="0">
            <a:spAutoFit/>
          </a:bodyPr>
          <a:lstStyle/>
          <a:p>
            <a:r>
              <a:rPr lang="en-US" sz="1400" dirty="0">
                <a:solidFill>
                  <a:schemeClr val="tx1"/>
                </a:solidFill>
              </a:rPr>
              <a:t>Source: </a:t>
            </a:r>
            <a:r>
              <a:rPr lang="en-US" sz="1400" dirty="0">
                <a:solidFill>
                  <a:schemeClr val="tx1"/>
                </a:solidFill>
                <a:hlinkClick r:id="rId4"/>
              </a:rPr>
              <a:t>W.W. Norton &amp; Company</a:t>
            </a:r>
            <a:endParaRPr lang="en-US" dirty="0"/>
          </a:p>
        </p:txBody>
      </p:sp>
    </p:spTree>
    <p:extLst>
      <p:ext uri="{BB962C8B-B14F-4D97-AF65-F5344CB8AC3E}">
        <p14:creationId xmlns:p14="http://schemas.microsoft.com/office/powerpoint/2010/main" val="3122389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ctr"/>
            <a:r>
              <a:rPr lang="en-US" dirty="0">
                <a:solidFill>
                  <a:srgbClr val="C00000"/>
                </a:solidFill>
              </a:rPr>
              <a:t>Equity:</a:t>
            </a:r>
            <a:r>
              <a:rPr lang="en-US" dirty="0">
                <a:solidFill>
                  <a:srgbClr val="7030A0"/>
                </a:solidFill>
              </a:rPr>
              <a:t> </a:t>
            </a:r>
            <a:r>
              <a:rPr lang="en-US" dirty="0">
                <a:solidFill>
                  <a:srgbClr val="002060"/>
                </a:solidFill>
              </a:rPr>
              <a:t>Kiwanis Club</a:t>
            </a:r>
          </a:p>
        </p:txBody>
      </p:sp>
      <p:pic>
        <p:nvPicPr>
          <p:cNvPr id="7" name="Picture 6" descr="A picture containing text, electronics, display, screenshot&#10;&#10;Description automatically generated">
            <a:extLst>
              <a:ext uri="{FF2B5EF4-FFF2-40B4-BE49-F238E27FC236}">
                <a16:creationId xmlns:a16="http://schemas.microsoft.com/office/drawing/2014/main" id="{26F2F108-31BD-431B-B430-614DF466BB8C}"/>
              </a:ext>
            </a:extLst>
          </p:cNvPr>
          <p:cNvPicPr>
            <a:picLocks noChangeAspect="1"/>
          </p:cNvPicPr>
          <p:nvPr/>
        </p:nvPicPr>
        <p:blipFill>
          <a:blip r:embed="rId3"/>
          <a:stretch>
            <a:fillRect/>
          </a:stretch>
        </p:blipFill>
        <p:spPr>
          <a:xfrm>
            <a:off x="1929590" y="1352550"/>
            <a:ext cx="5461810" cy="3072268"/>
          </a:xfrm>
          <a:prstGeom prst="rect">
            <a:avLst/>
          </a:prstGeom>
        </p:spPr>
      </p:pic>
      <p:sp>
        <p:nvSpPr>
          <p:cNvPr id="8" name="TextBox 7">
            <a:extLst>
              <a:ext uri="{FF2B5EF4-FFF2-40B4-BE49-F238E27FC236}">
                <a16:creationId xmlns:a16="http://schemas.microsoft.com/office/drawing/2014/main" id="{5AADF1B5-5E95-4400-BFD9-0F4280F4C55E}"/>
              </a:ext>
            </a:extLst>
          </p:cNvPr>
          <p:cNvSpPr txBox="1"/>
          <p:nvPr/>
        </p:nvSpPr>
        <p:spPr>
          <a:xfrm>
            <a:off x="2438400" y="4400550"/>
            <a:ext cx="3124200" cy="307777"/>
          </a:xfrm>
          <a:prstGeom prst="rect">
            <a:avLst/>
          </a:prstGeom>
          <a:noFill/>
        </p:spPr>
        <p:txBody>
          <a:bodyPr wrap="square" rtlCol="0">
            <a:spAutoFit/>
          </a:bodyPr>
          <a:lstStyle/>
          <a:p>
            <a:r>
              <a:rPr lang="en-US" sz="1400" dirty="0">
                <a:solidFill>
                  <a:schemeClr val="tx1"/>
                </a:solidFill>
              </a:rPr>
              <a:t>Source: </a:t>
            </a:r>
            <a:r>
              <a:rPr lang="en-US" sz="1400" dirty="0">
                <a:solidFill>
                  <a:schemeClr val="tx1"/>
                </a:solidFill>
                <a:hlinkClick r:id="rId4"/>
              </a:rPr>
              <a:t>W.W. Norton &amp; Company</a:t>
            </a:r>
            <a:endParaRPr lang="en-US" dirty="0"/>
          </a:p>
        </p:txBody>
      </p:sp>
    </p:spTree>
    <p:extLst>
      <p:ext uri="{BB962C8B-B14F-4D97-AF65-F5344CB8AC3E}">
        <p14:creationId xmlns:p14="http://schemas.microsoft.com/office/powerpoint/2010/main" val="46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ctr"/>
            <a:r>
              <a:rPr lang="en-US" dirty="0">
                <a:solidFill>
                  <a:schemeClr val="accent3">
                    <a:lumMod val="75000"/>
                  </a:schemeClr>
                </a:solidFill>
              </a:rPr>
              <a:t>Inclusion: </a:t>
            </a:r>
            <a:r>
              <a:rPr lang="en-US" dirty="0">
                <a:solidFill>
                  <a:srgbClr val="002060"/>
                </a:solidFill>
              </a:rPr>
              <a:t>Kiwanis Club</a:t>
            </a:r>
          </a:p>
        </p:txBody>
      </p:sp>
      <p:pic>
        <p:nvPicPr>
          <p:cNvPr id="7" name="Picture 6" descr="A picture containing text, electronics, display, screenshot&#10;&#10;Description automatically generated">
            <a:extLst>
              <a:ext uri="{FF2B5EF4-FFF2-40B4-BE49-F238E27FC236}">
                <a16:creationId xmlns:a16="http://schemas.microsoft.com/office/drawing/2014/main" id="{26F2F108-31BD-431B-B430-614DF466BB8C}"/>
              </a:ext>
            </a:extLst>
          </p:cNvPr>
          <p:cNvPicPr>
            <a:picLocks noChangeAspect="1"/>
          </p:cNvPicPr>
          <p:nvPr/>
        </p:nvPicPr>
        <p:blipFill>
          <a:blip r:embed="rId3"/>
          <a:stretch>
            <a:fillRect/>
          </a:stretch>
        </p:blipFill>
        <p:spPr>
          <a:xfrm>
            <a:off x="1929590" y="1352550"/>
            <a:ext cx="5461810" cy="3072268"/>
          </a:xfrm>
          <a:prstGeom prst="rect">
            <a:avLst/>
          </a:prstGeom>
        </p:spPr>
      </p:pic>
      <p:sp>
        <p:nvSpPr>
          <p:cNvPr id="8" name="TextBox 7">
            <a:extLst>
              <a:ext uri="{FF2B5EF4-FFF2-40B4-BE49-F238E27FC236}">
                <a16:creationId xmlns:a16="http://schemas.microsoft.com/office/drawing/2014/main" id="{5AADF1B5-5E95-4400-BFD9-0F4280F4C55E}"/>
              </a:ext>
            </a:extLst>
          </p:cNvPr>
          <p:cNvSpPr txBox="1"/>
          <p:nvPr/>
        </p:nvSpPr>
        <p:spPr>
          <a:xfrm>
            <a:off x="2438400" y="4400550"/>
            <a:ext cx="3124200" cy="307777"/>
          </a:xfrm>
          <a:prstGeom prst="rect">
            <a:avLst/>
          </a:prstGeom>
          <a:noFill/>
        </p:spPr>
        <p:txBody>
          <a:bodyPr wrap="square" rtlCol="0">
            <a:spAutoFit/>
          </a:bodyPr>
          <a:lstStyle/>
          <a:p>
            <a:r>
              <a:rPr lang="en-US" sz="1400" dirty="0">
                <a:solidFill>
                  <a:schemeClr val="tx1"/>
                </a:solidFill>
              </a:rPr>
              <a:t>Source: </a:t>
            </a:r>
            <a:r>
              <a:rPr lang="en-US" sz="1400" dirty="0">
                <a:solidFill>
                  <a:schemeClr val="tx1"/>
                </a:solidFill>
                <a:hlinkClick r:id="rId4"/>
              </a:rPr>
              <a:t>W.W. Norton &amp; Company</a:t>
            </a:r>
            <a:endParaRPr lang="en-US" dirty="0"/>
          </a:p>
        </p:txBody>
      </p:sp>
    </p:spTree>
    <p:extLst>
      <p:ext uri="{BB962C8B-B14F-4D97-AF65-F5344CB8AC3E}">
        <p14:creationId xmlns:p14="http://schemas.microsoft.com/office/powerpoint/2010/main" val="373439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icon&#10;&#10;Description automatically generated">
            <a:extLst>
              <a:ext uri="{FF2B5EF4-FFF2-40B4-BE49-F238E27FC236}">
                <a16:creationId xmlns:a16="http://schemas.microsoft.com/office/drawing/2014/main" id="{A4CB02E8-D4F2-FC75-277F-1B2A7D601CA0}"/>
              </a:ext>
            </a:extLst>
          </p:cNvPr>
          <p:cNvPicPr>
            <a:picLocks noChangeAspect="1"/>
          </p:cNvPicPr>
          <p:nvPr/>
        </p:nvPicPr>
        <p:blipFill>
          <a:blip r:embed="rId3"/>
          <a:stretch>
            <a:fillRect/>
          </a:stretch>
        </p:blipFill>
        <p:spPr>
          <a:xfrm>
            <a:off x="1905000" y="165190"/>
            <a:ext cx="6023086" cy="4813120"/>
          </a:xfrm>
          <a:prstGeom prst="rect">
            <a:avLst/>
          </a:prstGeom>
        </p:spPr>
      </p:pic>
    </p:spTree>
    <p:extLst>
      <p:ext uri="{BB962C8B-B14F-4D97-AF65-F5344CB8AC3E}">
        <p14:creationId xmlns:p14="http://schemas.microsoft.com/office/powerpoint/2010/main" val="289538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a:xfrm>
            <a:off x="990600" y="1314451"/>
            <a:ext cx="7467600" cy="3467099"/>
          </a:xfrm>
        </p:spPr>
        <p:txBody>
          <a:bodyPr/>
          <a:lstStyle/>
          <a:p>
            <a:pPr marL="457200" indent="-457200">
              <a:buFont typeface="+mj-lt"/>
              <a:buAutoNum type="arabicPeriod"/>
            </a:pPr>
            <a:r>
              <a:rPr lang="en-US" sz="2400" dirty="0">
                <a:solidFill>
                  <a:schemeClr val="tx1"/>
                </a:solidFill>
              </a:rPr>
              <a:t>Understanding unconscious bias.</a:t>
            </a:r>
            <a:br>
              <a:rPr lang="en-US" sz="2400" dirty="0">
                <a:solidFill>
                  <a:schemeClr val="tx1"/>
                </a:solidFill>
              </a:rPr>
            </a:br>
            <a:endParaRPr lang="en-US" sz="2400" dirty="0">
              <a:solidFill>
                <a:schemeClr val="tx1"/>
              </a:solidFill>
            </a:endParaRPr>
          </a:p>
          <a:p>
            <a:pPr marL="457200" indent="-457200">
              <a:buFont typeface="+mj-lt"/>
              <a:buAutoNum type="arabicPeriod"/>
            </a:pPr>
            <a:r>
              <a:rPr lang="en-US" sz="2400" dirty="0">
                <a:solidFill>
                  <a:schemeClr val="tx1"/>
                </a:solidFill>
              </a:rPr>
              <a:t>Short video and discussion series.</a:t>
            </a:r>
            <a:br>
              <a:rPr lang="en-US" sz="2400" dirty="0">
                <a:solidFill>
                  <a:schemeClr val="tx1"/>
                </a:solidFill>
              </a:rPr>
            </a:br>
            <a:endParaRPr lang="en-US" sz="2400" dirty="0">
              <a:solidFill>
                <a:schemeClr val="tx1"/>
              </a:solidFill>
            </a:endParaRPr>
          </a:p>
          <a:p>
            <a:pPr marL="457200" indent="-457200">
              <a:buFont typeface="+mj-lt"/>
              <a:buAutoNum type="arabicPeriod"/>
            </a:pPr>
            <a:r>
              <a:rPr lang="en-US" sz="2400" dirty="0">
                <a:solidFill>
                  <a:schemeClr val="tx1"/>
                </a:solidFill>
              </a:rPr>
              <a:t>Work with CKI and Key Club to have discussion groups about DEI.</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Resources for your club:</a:t>
            </a:r>
            <a:endParaRPr lang="en-US" dirty="0">
              <a:solidFill>
                <a:srgbClr val="7030A0"/>
              </a:solidFill>
            </a:endParaRPr>
          </a:p>
        </p:txBody>
      </p:sp>
    </p:spTree>
    <p:extLst>
      <p:ext uri="{BB962C8B-B14F-4D97-AF65-F5344CB8AC3E}">
        <p14:creationId xmlns:p14="http://schemas.microsoft.com/office/powerpoint/2010/main" val="136658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Resources for your club:</a:t>
            </a:r>
            <a:endParaRPr lang="en-US" dirty="0">
              <a:solidFill>
                <a:srgbClr val="7030A0"/>
              </a:solidFill>
            </a:endParaRPr>
          </a:p>
        </p:txBody>
      </p:sp>
      <p:pic>
        <p:nvPicPr>
          <p:cNvPr id="2" name="Online Media 1" title="Procter &amp; Gamble TV Commercial, 'Talk About Bias The Look'">
            <a:hlinkClick r:id="" action="ppaction://media"/>
            <a:extLst>
              <a:ext uri="{FF2B5EF4-FFF2-40B4-BE49-F238E27FC236}">
                <a16:creationId xmlns:a16="http://schemas.microsoft.com/office/drawing/2014/main" id="{1B03B21A-7CC9-6E2C-90D3-BB16220F9EBD}"/>
              </a:ext>
            </a:extLst>
          </p:cNvPr>
          <p:cNvPicPr>
            <a:picLocks noRot="1" noChangeAspect="1"/>
          </p:cNvPicPr>
          <p:nvPr>
            <a:videoFile r:link="rId1"/>
          </p:nvPr>
        </p:nvPicPr>
        <p:blipFill>
          <a:blip r:embed="rId4"/>
          <a:stretch>
            <a:fillRect/>
          </a:stretch>
        </p:blipFill>
        <p:spPr>
          <a:xfrm>
            <a:off x="1739787" y="1276350"/>
            <a:ext cx="5664425" cy="3200400"/>
          </a:xfrm>
          <a:prstGeom prst="rect">
            <a:avLst/>
          </a:prstGeom>
        </p:spPr>
      </p:pic>
    </p:spTree>
    <p:extLst>
      <p:ext uri="{BB962C8B-B14F-4D97-AF65-F5344CB8AC3E}">
        <p14:creationId xmlns:p14="http://schemas.microsoft.com/office/powerpoint/2010/main" val="198107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a:xfrm>
            <a:off x="1600200" y="971550"/>
            <a:ext cx="5488057" cy="990600"/>
          </a:xfrm>
        </p:spPr>
        <p:txBody>
          <a:bodyPr/>
          <a:lstStyle/>
          <a:p>
            <a:pPr marL="0"/>
            <a:r>
              <a:rPr lang="en-US" sz="2400" dirty="0">
                <a:solidFill>
                  <a:schemeClr val="tx1"/>
                </a:solidFill>
              </a:rPr>
              <a:t>The Privilege Walk activity (facilitated)</a:t>
            </a:r>
          </a:p>
          <a:p>
            <a:pPr marL="0"/>
            <a:endParaRPr lang="en-US" sz="2400" dirty="0">
              <a:solidFill>
                <a:schemeClr val="tx1"/>
              </a:solidFill>
            </a:endParaRPr>
          </a:p>
          <a:p>
            <a:pPr marL="0"/>
            <a:endParaRPr lang="en-US" sz="1600" dirty="0">
              <a:solidFill>
                <a:schemeClr val="tx1"/>
              </a:solidFill>
            </a:endParaRPr>
          </a:p>
          <a:p>
            <a:pPr marL="0"/>
            <a:endParaRPr lang="en-US" sz="1600" dirty="0">
              <a:solidFill>
                <a:schemeClr val="tx1"/>
              </a:solidFill>
            </a:endParaRPr>
          </a:p>
          <a:p>
            <a:pPr marL="0"/>
            <a:endParaRPr lang="en-US" sz="1600" dirty="0">
              <a:solidFill>
                <a:schemeClr val="tx1"/>
              </a:solidFill>
            </a:endParaRPr>
          </a:p>
          <a:p>
            <a:pPr marL="0"/>
            <a:endParaRPr lang="en-US" sz="1200" dirty="0">
              <a:solidFill>
                <a:schemeClr val="tx1"/>
              </a:solidFill>
            </a:endParaRP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Resources for your club:</a:t>
            </a:r>
            <a:endParaRPr lang="en-US" dirty="0">
              <a:solidFill>
                <a:srgbClr val="7030A0"/>
              </a:solidFill>
            </a:endParaRPr>
          </a:p>
        </p:txBody>
      </p:sp>
      <p:pic>
        <p:nvPicPr>
          <p:cNvPr id="3" name="Picture 2" descr="A group of people in different poses&#10;&#10;Description automatically generated with low confidence">
            <a:extLst>
              <a:ext uri="{FF2B5EF4-FFF2-40B4-BE49-F238E27FC236}">
                <a16:creationId xmlns:a16="http://schemas.microsoft.com/office/drawing/2014/main" id="{AF433971-75A5-DFED-4F0F-C3389B475800}"/>
              </a:ext>
            </a:extLst>
          </p:cNvPr>
          <p:cNvPicPr>
            <a:picLocks noChangeAspect="1"/>
          </p:cNvPicPr>
          <p:nvPr/>
        </p:nvPicPr>
        <p:blipFill>
          <a:blip r:embed="rId3"/>
          <a:stretch>
            <a:fillRect/>
          </a:stretch>
        </p:blipFill>
        <p:spPr>
          <a:xfrm>
            <a:off x="1143000" y="1809750"/>
            <a:ext cx="7265714" cy="2514600"/>
          </a:xfrm>
          <a:prstGeom prst="rect">
            <a:avLst/>
          </a:prstGeom>
        </p:spPr>
      </p:pic>
    </p:spTree>
    <p:extLst>
      <p:ext uri="{BB962C8B-B14F-4D97-AF65-F5344CB8AC3E}">
        <p14:creationId xmlns:p14="http://schemas.microsoft.com/office/powerpoint/2010/main" val="234724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514350" indent="-514350">
              <a:buFont typeface="+mj-lt"/>
              <a:buAutoNum type="arabicPeriod"/>
            </a:pPr>
            <a:r>
              <a:rPr lang="en-US" sz="2400" b="1" dirty="0"/>
              <a:t>To define, describe and explore examples of diversity, equity and inclusion.</a:t>
            </a:r>
            <a:br>
              <a:rPr lang="en-US" sz="2400" b="1" dirty="0"/>
            </a:br>
            <a:endParaRPr lang="en-US" sz="2400" b="1" dirty="0"/>
          </a:p>
          <a:p>
            <a:pPr marL="514350" indent="-514350">
              <a:buFont typeface="+mj-lt"/>
              <a:buAutoNum type="arabicPeriod"/>
            </a:pPr>
            <a:r>
              <a:rPr lang="en-US" sz="2400" b="1" dirty="0"/>
              <a:t>To apply these examples to a healthy Kiwanis club experience.</a:t>
            </a:r>
            <a:br>
              <a:rPr lang="en-US" sz="2400" b="1" dirty="0"/>
            </a:br>
            <a:endParaRPr lang="en-US" sz="2400" b="1" dirty="0"/>
          </a:p>
          <a:p>
            <a:pPr marL="514350" indent="-514350">
              <a:buFont typeface="+mj-lt"/>
              <a:buAutoNum type="arabicPeriod"/>
            </a:pPr>
            <a:r>
              <a:rPr lang="en-US" sz="2400" b="1" dirty="0"/>
              <a:t>To provide resources for further exploration on the topics of diversity, equity and inclusion.</a:t>
            </a:r>
            <a:endParaRPr lang="en-US" sz="2400" dirty="0"/>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r>
              <a:rPr lang="en-US" dirty="0">
                <a:solidFill>
                  <a:srgbClr val="002060"/>
                </a:solidFill>
              </a:rPr>
              <a:t>Educational objectives</a:t>
            </a:r>
          </a:p>
        </p:txBody>
      </p:sp>
    </p:spTree>
    <p:extLst>
      <p:ext uri="{BB962C8B-B14F-4D97-AF65-F5344CB8AC3E}">
        <p14:creationId xmlns:p14="http://schemas.microsoft.com/office/powerpoint/2010/main" val="1310010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a:xfrm>
            <a:off x="609600" y="1632347"/>
            <a:ext cx="7924800" cy="1701403"/>
          </a:xfrm>
        </p:spPr>
        <p:txBody>
          <a:bodyPr/>
          <a:lstStyle/>
          <a:p>
            <a:pPr algn="ctr"/>
            <a:r>
              <a:rPr lang="en-US" dirty="0">
                <a:solidFill>
                  <a:srgbClr val="002060"/>
                </a:solidFill>
              </a:rPr>
              <a:t>Questions?</a:t>
            </a:r>
            <a:br>
              <a:rPr lang="en-US" dirty="0">
                <a:solidFill>
                  <a:srgbClr val="002060"/>
                </a:solidFill>
              </a:rPr>
            </a:br>
            <a:br>
              <a:rPr lang="en-US" dirty="0">
                <a:solidFill>
                  <a:srgbClr val="002060"/>
                </a:solidFill>
              </a:rPr>
            </a:br>
            <a:r>
              <a:rPr lang="en-US" sz="4000" b="0" dirty="0">
                <a:solidFill>
                  <a:srgbClr val="0070C0"/>
                </a:solidFill>
              </a:rPr>
              <a:t>Email: diversity@kiwanis.org</a:t>
            </a:r>
            <a:br>
              <a:rPr lang="en-US" sz="4400" dirty="0">
                <a:solidFill>
                  <a:srgbClr val="0070C0"/>
                </a:solidFill>
              </a:rPr>
            </a:br>
            <a:endParaRPr lang="en-US" dirty="0">
              <a:solidFill>
                <a:srgbClr val="002060"/>
              </a:solidFill>
            </a:endParaRPr>
          </a:p>
        </p:txBody>
      </p:sp>
    </p:spTree>
    <p:extLst>
      <p:ext uri="{BB962C8B-B14F-4D97-AF65-F5344CB8AC3E}">
        <p14:creationId xmlns:p14="http://schemas.microsoft.com/office/powerpoint/2010/main" val="428022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514350" indent="-514350">
              <a:buFont typeface="Arial" panose="020B0604020202020204" pitchFamily="34" charset="0"/>
              <a:buChar char="•"/>
            </a:pPr>
            <a:r>
              <a:rPr lang="en-US" sz="2400" b="1" dirty="0"/>
              <a:t>You may feel uncomfortable discussing some of the topics. That’s OK.</a:t>
            </a:r>
          </a:p>
          <a:p>
            <a:pPr marL="514350" indent="-514350">
              <a:buFont typeface="Arial" panose="020B0604020202020204" pitchFamily="34" charset="0"/>
              <a:buChar char="•"/>
            </a:pPr>
            <a:r>
              <a:rPr lang="en-US" sz="2400" b="1" dirty="0"/>
              <a:t>Be an active listener.</a:t>
            </a:r>
          </a:p>
          <a:p>
            <a:pPr marL="514350" indent="-514350">
              <a:buFont typeface="Arial" panose="020B0604020202020204" pitchFamily="34" charset="0"/>
              <a:buChar char="•"/>
            </a:pPr>
            <a:r>
              <a:rPr lang="en-US" sz="2400" b="1" dirty="0"/>
              <a:t>Avoid making assumptions about other people’s identities.</a:t>
            </a:r>
          </a:p>
          <a:p>
            <a:pPr marL="514350" indent="-514350">
              <a:buFont typeface="Arial" panose="020B0604020202020204" pitchFamily="34" charset="0"/>
              <a:buChar char="•"/>
            </a:pPr>
            <a:r>
              <a:rPr lang="en-US" sz="2400" b="1" dirty="0"/>
              <a:t>What is shared here stays here, and what is learned here leaves here.</a:t>
            </a:r>
            <a:endParaRPr lang="en-US" sz="2400" dirty="0"/>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r>
              <a:rPr lang="en-US" dirty="0">
                <a:solidFill>
                  <a:srgbClr val="002060"/>
                </a:solidFill>
              </a:rPr>
              <a:t>Community guidelines</a:t>
            </a:r>
          </a:p>
        </p:txBody>
      </p:sp>
    </p:spTree>
    <p:extLst>
      <p:ext uri="{BB962C8B-B14F-4D97-AF65-F5344CB8AC3E}">
        <p14:creationId xmlns:p14="http://schemas.microsoft.com/office/powerpoint/2010/main" val="294862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514350" indent="-514350">
              <a:buFont typeface="Arial" panose="020B0604020202020204" pitchFamily="34" charset="0"/>
              <a:buChar char="•"/>
            </a:pPr>
            <a:r>
              <a:rPr lang="en-US" sz="2400" b="1" dirty="0"/>
              <a:t>Blaming or shaming.</a:t>
            </a:r>
          </a:p>
          <a:p>
            <a:pPr marL="514350" indent="-514350">
              <a:buFont typeface="Arial" panose="020B0604020202020204" pitchFamily="34" charset="0"/>
              <a:buChar char="•"/>
            </a:pPr>
            <a:r>
              <a:rPr lang="en-US" sz="2400" b="1" dirty="0"/>
              <a:t>Forcing a “hidden agenda” on you.</a:t>
            </a:r>
          </a:p>
          <a:p>
            <a:pPr marL="514350" indent="-514350">
              <a:buFont typeface="Arial" panose="020B0604020202020204" pitchFamily="34" charset="0"/>
              <a:buChar char="•"/>
            </a:pPr>
            <a:r>
              <a:rPr lang="en-US" sz="2400" b="1" dirty="0"/>
              <a:t>Taking a political stance.</a:t>
            </a:r>
            <a:endParaRPr lang="en-US" sz="2400" dirty="0"/>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r>
              <a:rPr lang="en-US" dirty="0">
                <a:solidFill>
                  <a:srgbClr val="002060"/>
                </a:solidFill>
              </a:rPr>
              <a:t>Not on today’s agenda</a:t>
            </a:r>
          </a:p>
        </p:txBody>
      </p:sp>
    </p:spTree>
    <p:extLst>
      <p:ext uri="{BB962C8B-B14F-4D97-AF65-F5344CB8AC3E}">
        <p14:creationId xmlns:p14="http://schemas.microsoft.com/office/powerpoint/2010/main" val="3381274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a:xfrm>
            <a:off x="609600" y="1428750"/>
            <a:ext cx="7924802" cy="3429000"/>
          </a:xfrm>
        </p:spPr>
        <p:txBody>
          <a:bodyPr/>
          <a:lstStyle/>
          <a:p>
            <a:pPr marL="0"/>
            <a:r>
              <a:rPr lang="en-US" sz="2400" dirty="0"/>
              <a:t>Kiwanis clubs shall not discriminate based upon race, color, creed, national origin, age or sex, including sexual orientation and gender identity, when considering membership or during any of their activities or operations and shall conduct business in compliance with local nondiscrimination laws.</a:t>
            </a:r>
            <a:br>
              <a:rPr lang="en-US" sz="2400" dirty="0"/>
            </a:br>
            <a:endParaRPr lang="en-US" sz="1800" dirty="0"/>
          </a:p>
          <a:p>
            <a:pPr marL="0"/>
            <a:r>
              <a:rPr lang="en-US" sz="1800" dirty="0"/>
              <a:t>*Diversity, Equity and Inclusion</a:t>
            </a:r>
          </a:p>
          <a:p>
            <a:pPr marL="0"/>
            <a:r>
              <a:rPr lang="en-US" sz="1600" dirty="0">
                <a:solidFill>
                  <a:srgbClr val="FF0000"/>
                </a:solidFill>
              </a:rPr>
              <a:t>Source: Kiwanis International Bylaws, Article VIII, Section 10</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r>
              <a:rPr lang="en-US" dirty="0">
                <a:solidFill>
                  <a:srgbClr val="002060"/>
                </a:solidFill>
              </a:rPr>
              <a:t>Commitment to DEI*</a:t>
            </a:r>
          </a:p>
        </p:txBody>
      </p:sp>
    </p:spTree>
    <p:extLst>
      <p:ext uri="{BB962C8B-B14F-4D97-AF65-F5344CB8AC3E}">
        <p14:creationId xmlns:p14="http://schemas.microsoft.com/office/powerpoint/2010/main" val="208847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r>
              <a:rPr lang="en-US" dirty="0">
                <a:solidFill>
                  <a:srgbClr val="002060"/>
                </a:solidFill>
              </a:rPr>
              <a:t>Committee on DEI</a:t>
            </a:r>
          </a:p>
        </p:txBody>
      </p:sp>
      <p:graphicFrame>
        <p:nvGraphicFramePr>
          <p:cNvPr id="8" name="Table 5">
            <a:extLst>
              <a:ext uri="{FF2B5EF4-FFF2-40B4-BE49-F238E27FC236}">
                <a16:creationId xmlns:a16="http://schemas.microsoft.com/office/drawing/2014/main" id="{F92160AA-1051-264D-9C46-D6FE65EEF2D0}"/>
              </a:ext>
            </a:extLst>
          </p:cNvPr>
          <p:cNvGraphicFramePr>
            <a:graphicFrameLocks noGrp="1"/>
          </p:cNvGraphicFramePr>
          <p:nvPr>
            <p:extLst>
              <p:ext uri="{D42A27DB-BD31-4B8C-83A1-F6EECF244321}">
                <p14:modId xmlns:p14="http://schemas.microsoft.com/office/powerpoint/2010/main" val="1168909531"/>
              </p:ext>
            </p:extLst>
          </p:nvPr>
        </p:nvGraphicFramePr>
        <p:xfrm>
          <a:off x="609600" y="1809750"/>
          <a:ext cx="3962400" cy="2749006"/>
        </p:xfrm>
        <a:graphic>
          <a:graphicData uri="http://schemas.openxmlformats.org/drawingml/2006/table">
            <a:tbl>
              <a:tblPr bandRow="1">
                <a:tableStyleId>{5C22544A-7EE6-4342-B048-85BDC9FD1C3A}</a:tableStyleId>
              </a:tblPr>
              <a:tblGrid>
                <a:gridCol w="1981200">
                  <a:extLst>
                    <a:ext uri="{9D8B030D-6E8A-4147-A177-3AD203B41FA5}">
                      <a16:colId xmlns:a16="http://schemas.microsoft.com/office/drawing/2014/main" val="1484064113"/>
                    </a:ext>
                  </a:extLst>
                </a:gridCol>
                <a:gridCol w="1981200">
                  <a:extLst>
                    <a:ext uri="{9D8B030D-6E8A-4147-A177-3AD203B41FA5}">
                      <a16:colId xmlns:a16="http://schemas.microsoft.com/office/drawing/2014/main" val="3540398361"/>
                    </a:ext>
                  </a:extLst>
                </a:gridCol>
              </a:tblGrid>
              <a:tr h="338183">
                <a:tc>
                  <a:txBody>
                    <a:bodyPr/>
                    <a:lstStyle/>
                    <a:p>
                      <a:r>
                        <a:rPr lang="en-US" dirty="0">
                          <a:solidFill>
                            <a:srgbClr val="000000"/>
                          </a:solidFill>
                        </a:rPr>
                        <a:t>Amanda Brown</a:t>
                      </a:r>
                    </a:p>
                  </a:txBody>
                  <a:tcPr/>
                </a:tc>
                <a:tc>
                  <a:txBody>
                    <a:bodyPr/>
                    <a:lstStyle/>
                    <a:p>
                      <a:r>
                        <a:rPr lang="en-US" dirty="0">
                          <a:solidFill>
                            <a:srgbClr val="000000"/>
                          </a:solidFill>
                        </a:rPr>
                        <a:t>Illinois-Eastern Iowa District</a:t>
                      </a:r>
                    </a:p>
                  </a:txBody>
                  <a:tcPr/>
                </a:tc>
                <a:extLst>
                  <a:ext uri="{0D108BD9-81ED-4DB2-BD59-A6C34878D82A}">
                    <a16:rowId xmlns:a16="http://schemas.microsoft.com/office/drawing/2014/main" val="3294345921"/>
                  </a:ext>
                </a:extLst>
              </a:tr>
              <a:tr h="338183">
                <a:tc>
                  <a:txBody>
                    <a:bodyPr/>
                    <a:lstStyle/>
                    <a:p>
                      <a:r>
                        <a:rPr lang="en-US" dirty="0"/>
                        <a:t>Celia Earle</a:t>
                      </a:r>
                    </a:p>
                  </a:txBody>
                  <a:tcPr/>
                </a:tc>
                <a:tc>
                  <a:txBody>
                    <a:bodyPr/>
                    <a:lstStyle/>
                    <a:p>
                      <a:r>
                        <a:rPr lang="en-US" dirty="0"/>
                        <a:t>Florida District</a:t>
                      </a:r>
                    </a:p>
                  </a:txBody>
                  <a:tcPr/>
                </a:tc>
                <a:extLst>
                  <a:ext uri="{0D108BD9-81ED-4DB2-BD59-A6C34878D82A}">
                    <a16:rowId xmlns:a16="http://schemas.microsoft.com/office/drawing/2014/main" val="185722774"/>
                  </a:ext>
                </a:extLst>
              </a:tr>
              <a:tr h="338183">
                <a:tc>
                  <a:txBody>
                    <a:bodyPr/>
                    <a:lstStyle/>
                    <a:p>
                      <a:r>
                        <a:rPr lang="en-US" dirty="0"/>
                        <a:t>Michael Hipple</a:t>
                      </a:r>
                    </a:p>
                  </a:txBody>
                  <a:tcPr/>
                </a:tc>
                <a:tc>
                  <a:txBody>
                    <a:bodyPr/>
                    <a:lstStyle/>
                    <a:p>
                      <a:r>
                        <a:rPr lang="en-US" dirty="0"/>
                        <a:t>Wisconsin-Upper Michigan District</a:t>
                      </a:r>
                    </a:p>
                  </a:txBody>
                  <a:tcPr/>
                </a:tc>
                <a:extLst>
                  <a:ext uri="{0D108BD9-81ED-4DB2-BD59-A6C34878D82A}">
                    <a16:rowId xmlns:a16="http://schemas.microsoft.com/office/drawing/2014/main" val="903955915"/>
                  </a:ext>
                </a:extLst>
              </a:tr>
              <a:tr h="338183">
                <a:tc>
                  <a:txBody>
                    <a:bodyPr/>
                    <a:lstStyle/>
                    <a:p>
                      <a:r>
                        <a:rPr lang="en-US" dirty="0"/>
                        <a:t>John Holley</a:t>
                      </a:r>
                    </a:p>
                  </a:txBody>
                  <a:tcPr/>
                </a:tc>
                <a:tc>
                  <a:txBody>
                    <a:bodyPr/>
                    <a:lstStyle/>
                    <a:p>
                      <a:r>
                        <a:rPr lang="en-US" dirty="0"/>
                        <a:t>Georgia District</a:t>
                      </a:r>
                    </a:p>
                  </a:txBody>
                  <a:tcPr/>
                </a:tc>
                <a:extLst>
                  <a:ext uri="{0D108BD9-81ED-4DB2-BD59-A6C34878D82A}">
                    <a16:rowId xmlns:a16="http://schemas.microsoft.com/office/drawing/2014/main" val="4208674512"/>
                  </a:ext>
                </a:extLst>
              </a:tr>
              <a:tr h="338183">
                <a:tc>
                  <a:txBody>
                    <a:bodyPr/>
                    <a:lstStyle/>
                    <a:p>
                      <a:r>
                        <a:rPr lang="en-US" dirty="0"/>
                        <a:t>Maura Magni</a:t>
                      </a:r>
                    </a:p>
                  </a:txBody>
                  <a:tcPr/>
                </a:tc>
                <a:tc>
                  <a:txBody>
                    <a:bodyPr/>
                    <a:lstStyle/>
                    <a:p>
                      <a:r>
                        <a:rPr lang="en-US" dirty="0"/>
                        <a:t>Italy-San Marino District</a:t>
                      </a:r>
                    </a:p>
                  </a:txBody>
                  <a:tcPr/>
                </a:tc>
                <a:extLst>
                  <a:ext uri="{0D108BD9-81ED-4DB2-BD59-A6C34878D82A}">
                    <a16:rowId xmlns:a16="http://schemas.microsoft.com/office/drawing/2014/main" val="3297833251"/>
                  </a:ext>
                </a:extLst>
              </a:tr>
              <a:tr h="338183">
                <a:tc>
                  <a:txBody>
                    <a:bodyPr/>
                    <a:lstStyle/>
                    <a:p>
                      <a:r>
                        <a:rPr lang="en-US" dirty="0"/>
                        <a:t>Bobby Moo Young</a:t>
                      </a:r>
                    </a:p>
                  </a:txBody>
                  <a:tcPr/>
                </a:tc>
                <a:tc>
                  <a:txBody>
                    <a:bodyPr/>
                    <a:lstStyle/>
                    <a:p>
                      <a:r>
                        <a:rPr lang="en-US" dirty="0"/>
                        <a:t>Eastern Canada and Caribbean District</a:t>
                      </a:r>
                    </a:p>
                  </a:txBody>
                  <a:tcPr/>
                </a:tc>
                <a:extLst>
                  <a:ext uri="{0D108BD9-81ED-4DB2-BD59-A6C34878D82A}">
                    <a16:rowId xmlns:a16="http://schemas.microsoft.com/office/drawing/2014/main" val="4060075790"/>
                  </a:ext>
                </a:extLst>
              </a:tr>
            </a:tbl>
          </a:graphicData>
        </a:graphic>
      </p:graphicFrame>
      <p:graphicFrame>
        <p:nvGraphicFramePr>
          <p:cNvPr id="12" name="Table 5">
            <a:extLst>
              <a:ext uri="{FF2B5EF4-FFF2-40B4-BE49-F238E27FC236}">
                <a16:creationId xmlns:a16="http://schemas.microsoft.com/office/drawing/2014/main" id="{2F245BD4-36A1-805C-105E-39C18679F70A}"/>
              </a:ext>
            </a:extLst>
          </p:cNvPr>
          <p:cNvGraphicFramePr>
            <a:graphicFrameLocks noGrp="1"/>
          </p:cNvGraphicFramePr>
          <p:nvPr>
            <p:extLst>
              <p:ext uri="{D42A27DB-BD31-4B8C-83A1-F6EECF244321}">
                <p14:modId xmlns:p14="http://schemas.microsoft.com/office/powerpoint/2010/main" val="438005502"/>
              </p:ext>
            </p:extLst>
          </p:nvPr>
        </p:nvGraphicFramePr>
        <p:xfrm>
          <a:off x="4800600" y="1782898"/>
          <a:ext cx="3733800" cy="2389052"/>
        </p:xfrm>
        <a:graphic>
          <a:graphicData uri="http://schemas.openxmlformats.org/drawingml/2006/table">
            <a:tbl>
              <a:tblPr bandRow="1">
                <a:tableStyleId>{5C22544A-7EE6-4342-B048-85BDC9FD1C3A}</a:tableStyleId>
              </a:tblPr>
              <a:tblGrid>
                <a:gridCol w="1866900">
                  <a:extLst>
                    <a:ext uri="{9D8B030D-6E8A-4147-A177-3AD203B41FA5}">
                      <a16:colId xmlns:a16="http://schemas.microsoft.com/office/drawing/2014/main" val="1484064113"/>
                    </a:ext>
                  </a:extLst>
                </a:gridCol>
                <a:gridCol w="1866900">
                  <a:extLst>
                    <a:ext uri="{9D8B030D-6E8A-4147-A177-3AD203B41FA5}">
                      <a16:colId xmlns:a16="http://schemas.microsoft.com/office/drawing/2014/main" val="3540398361"/>
                    </a:ext>
                  </a:extLst>
                </a:gridCol>
              </a:tblGrid>
              <a:tr h="338183">
                <a:tc>
                  <a:txBody>
                    <a:bodyPr/>
                    <a:lstStyle/>
                    <a:p>
                      <a:r>
                        <a:rPr lang="en-US" b="0" dirty="0">
                          <a:solidFill>
                            <a:schemeClr val="tx1"/>
                          </a:solidFill>
                        </a:rPr>
                        <a:t>Tsuyoshi Nakai</a:t>
                      </a:r>
                    </a:p>
                  </a:txBody>
                  <a:tcPr/>
                </a:tc>
                <a:tc>
                  <a:txBody>
                    <a:bodyPr/>
                    <a:lstStyle/>
                    <a:p>
                      <a:r>
                        <a:rPr lang="en-US" b="0" dirty="0">
                          <a:solidFill>
                            <a:schemeClr val="tx1"/>
                          </a:solidFill>
                        </a:rPr>
                        <a:t>Japan District</a:t>
                      </a:r>
                    </a:p>
                  </a:txBody>
                  <a:tcPr/>
                </a:tc>
                <a:extLst>
                  <a:ext uri="{0D108BD9-81ED-4DB2-BD59-A6C34878D82A}">
                    <a16:rowId xmlns:a16="http://schemas.microsoft.com/office/drawing/2014/main" val="1784212927"/>
                  </a:ext>
                </a:extLst>
              </a:tr>
              <a:tr h="338183">
                <a:tc>
                  <a:txBody>
                    <a:bodyPr/>
                    <a:lstStyle/>
                    <a:p>
                      <a:r>
                        <a:rPr lang="en-US" dirty="0"/>
                        <a:t>David Olinger</a:t>
                      </a:r>
                    </a:p>
                  </a:txBody>
                  <a:tcPr/>
                </a:tc>
                <a:tc>
                  <a:txBody>
                    <a:bodyPr/>
                    <a:lstStyle/>
                    <a:p>
                      <a:r>
                        <a:rPr lang="en-US" dirty="0"/>
                        <a:t>Kentucky-Tennessee District</a:t>
                      </a:r>
                    </a:p>
                  </a:txBody>
                  <a:tcPr/>
                </a:tc>
                <a:extLst>
                  <a:ext uri="{0D108BD9-81ED-4DB2-BD59-A6C34878D82A}">
                    <a16:rowId xmlns:a16="http://schemas.microsoft.com/office/drawing/2014/main" val="3358784349"/>
                  </a:ext>
                </a:extLst>
              </a:tr>
              <a:tr h="338183">
                <a:tc>
                  <a:txBody>
                    <a:bodyPr/>
                    <a:lstStyle/>
                    <a:p>
                      <a:r>
                        <a:rPr lang="en-US" b="0" dirty="0">
                          <a:solidFill>
                            <a:schemeClr val="tx1"/>
                          </a:solidFill>
                        </a:rPr>
                        <a:t>Gina Roberts</a:t>
                      </a:r>
                    </a:p>
                  </a:txBody>
                  <a:tcPr/>
                </a:tc>
                <a:tc>
                  <a:txBody>
                    <a:bodyPr/>
                    <a:lstStyle/>
                    <a:p>
                      <a:r>
                        <a:rPr lang="en-US" b="0" dirty="0">
                          <a:solidFill>
                            <a:schemeClr val="tx1"/>
                          </a:solidFill>
                        </a:rPr>
                        <a:t>California-Nevada-Hawaii District</a:t>
                      </a:r>
                    </a:p>
                  </a:txBody>
                  <a:tcPr/>
                </a:tc>
                <a:extLst>
                  <a:ext uri="{0D108BD9-81ED-4DB2-BD59-A6C34878D82A}">
                    <a16:rowId xmlns:a16="http://schemas.microsoft.com/office/drawing/2014/main" val="3294345921"/>
                  </a:ext>
                </a:extLst>
              </a:tr>
              <a:tr h="338183">
                <a:tc>
                  <a:txBody>
                    <a:bodyPr/>
                    <a:lstStyle/>
                    <a:p>
                      <a:r>
                        <a:rPr lang="en-US" dirty="0"/>
                        <a:t>Shawn Smith</a:t>
                      </a:r>
                    </a:p>
                  </a:txBody>
                  <a:tcPr/>
                </a:tc>
                <a:tc>
                  <a:txBody>
                    <a:bodyPr/>
                    <a:lstStyle/>
                    <a:p>
                      <a:r>
                        <a:rPr lang="en-US" dirty="0"/>
                        <a:t>Pennsylvania District</a:t>
                      </a:r>
                    </a:p>
                  </a:txBody>
                  <a:tcPr/>
                </a:tc>
                <a:extLst>
                  <a:ext uri="{0D108BD9-81ED-4DB2-BD59-A6C34878D82A}">
                    <a16:rowId xmlns:a16="http://schemas.microsoft.com/office/drawing/2014/main" val="2637110913"/>
                  </a:ext>
                </a:extLst>
              </a:tr>
              <a:tr h="338183">
                <a:tc>
                  <a:txBody>
                    <a:bodyPr/>
                    <a:lstStyle/>
                    <a:p>
                      <a:r>
                        <a:rPr lang="en-US" dirty="0"/>
                        <a:t>Sandra Stocz-Fenton</a:t>
                      </a:r>
                    </a:p>
                  </a:txBody>
                  <a:tcPr/>
                </a:tc>
                <a:tc>
                  <a:txBody>
                    <a:bodyPr/>
                    <a:lstStyle/>
                    <a:p>
                      <a:r>
                        <a:rPr lang="en-US" dirty="0"/>
                        <a:t>Ohio District</a:t>
                      </a:r>
                    </a:p>
                  </a:txBody>
                  <a:tcPr/>
                </a:tc>
                <a:extLst>
                  <a:ext uri="{0D108BD9-81ED-4DB2-BD59-A6C34878D82A}">
                    <a16:rowId xmlns:a16="http://schemas.microsoft.com/office/drawing/2014/main" val="903955915"/>
                  </a:ext>
                </a:extLst>
              </a:tr>
              <a:tr h="338183">
                <a:tc>
                  <a:txBody>
                    <a:bodyPr/>
                    <a:lstStyle/>
                    <a:p>
                      <a:r>
                        <a:rPr lang="en-US" dirty="0"/>
                        <a:t>Angela Evans</a:t>
                      </a:r>
                    </a:p>
                  </a:txBody>
                  <a:tcPr/>
                </a:tc>
                <a:tc>
                  <a:txBody>
                    <a:bodyPr/>
                    <a:lstStyle/>
                    <a:p>
                      <a:r>
                        <a:rPr lang="en-US" dirty="0"/>
                        <a:t>Kiwanis Staff Liaison</a:t>
                      </a:r>
                    </a:p>
                  </a:txBody>
                  <a:tcPr/>
                </a:tc>
                <a:extLst>
                  <a:ext uri="{0D108BD9-81ED-4DB2-BD59-A6C34878D82A}">
                    <a16:rowId xmlns:a16="http://schemas.microsoft.com/office/drawing/2014/main" val="633313142"/>
                  </a:ext>
                </a:extLst>
              </a:tr>
            </a:tbl>
          </a:graphicData>
        </a:graphic>
      </p:graphicFrame>
      <p:sp>
        <p:nvSpPr>
          <p:cNvPr id="13" name="Rectangle 12">
            <a:extLst>
              <a:ext uri="{FF2B5EF4-FFF2-40B4-BE49-F238E27FC236}">
                <a16:creationId xmlns:a16="http://schemas.microsoft.com/office/drawing/2014/main" id="{8CD17682-5506-7182-E5C4-0EA44001796E}"/>
              </a:ext>
            </a:extLst>
          </p:cNvPr>
          <p:cNvSpPr/>
          <p:nvPr/>
        </p:nvSpPr>
        <p:spPr>
          <a:xfrm>
            <a:off x="609599" y="1352550"/>
            <a:ext cx="7924801" cy="354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BCC5ED5-31D7-6884-70FA-90C1F0770A2D}"/>
              </a:ext>
            </a:extLst>
          </p:cNvPr>
          <p:cNvSpPr txBox="1"/>
          <p:nvPr/>
        </p:nvSpPr>
        <p:spPr>
          <a:xfrm>
            <a:off x="609599" y="1375735"/>
            <a:ext cx="7772401" cy="307777"/>
          </a:xfrm>
          <a:prstGeom prst="rect">
            <a:avLst/>
          </a:prstGeom>
          <a:noFill/>
        </p:spPr>
        <p:txBody>
          <a:bodyPr wrap="square" rtlCol="0">
            <a:spAutoFit/>
          </a:bodyPr>
          <a:lstStyle/>
          <a:p>
            <a:r>
              <a:rPr lang="en-US" b="1" dirty="0">
                <a:solidFill>
                  <a:schemeClr val="bg1"/>
                </a:solidFill>
              </a:rPr>
              <a:t>Vanessa McClary, Chair    </a:t>
            </a:r>
            <a:r>
              <a:rPr lang="en-US" dirty="0">
                <a:solidFill>
                  <a:schemeClr val="bg1"/>
                </a:solidFill>
              </a:rPr>
              <a:t>Indiana District</a:t>
            </a:r>
          </a:p>
        </p:txBody>
      </p:sp>
    </p:spTree>
    <p:extLst>
      <p:ext uri="{BB962C8B-B14F-4D97-AF65-F5344CB8AC3E}">
        <p14:creationId xmlns:p14="http://schemas.microsoft.com/office/powerpoint/2010/main" val="2797532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0"/>
            <a:r>
              <a:rPr lang="en-US" sz="2400" b="1" dirty="0">
                <a:solidFill>
                  <a:srgbClr val="7030A0"/>
                </a:solidFill>
              </a:rPr>
              <a:t>Diversity</a:t>
            </a:r>
            <a:r>
              <a:rPr lang="en-US" sz="2400" dirty="0"/>
              <a:t> is expressed in myriad forms, including  </a:t>
            </a:r>
          </a:p>
          <a:p>
            <a:pPr marL="0"/>
            <a:r>
              <a:rPr lang="en-US" sz="2400" dirty="0"/>
              <a:t>race and ethnicity, gender and gender identity, sexual orientation, socioeconomic status, language, culture, national origin, religious commitments, age, (dis)ability  </a:t>
            </a:r>
          </a:p>
          <a:p>
            <a:pPr marL="0"/>
            <a:r>
              <a:rPr lang="en-US" sz="2400" dirty="0"/>
              <a:t>status and political perspective.</a:t>
            </a:r>
            <a:endParaRPr lang="en-US" sz="1800" dirty="0"/>
          </a:p>
          <a:p>
            <a:pPr marL="0"/>
            <a:endParaRPr lang="en-US" sz="1600" dirty="0">
              <a:solidFill>
                <a:srgbClr val="FF0000"/>
              </a:solidFill>
            </a:endParaRPr>
          </a:p>
          <a:p>
            <a:pPr marL="0"/>
            <a:endParaRPr lang="en-US" sz="1600" dirty="0">
              <a:solidFill>
                <a:srgbClr val="FF0000"/>
              </a:solidFill>
            </a:endParaRPr>
          </a:p>
          <a:p>
            <a:pPr marL="0"/>
            <a:r>
              <a:rPr lang="en-US" sz="1600" dirty="0">
                <a:solidFill>
                  <a:srgbClr val="FF0000"/>
                </a:solidFill>
              </a:rPr>
              <a:t>Source: University of Michigan, </a:t>
            </a:r>
            <a:r>
              <a:rPr lang="en-US" sz="1600" dirty="0">
                <a:solidFill>
                  <a:srgbClr val="FF0000"/>
                </a:solidFill>
                <a:hlinkClick r:id="rId3"/>
              </a:rPr>
              <a:t>https://diversity.umich.edu/about/defining-dei/</a:t>
            </a:r>
            <a:r>
              <a:rPr lang="en-US" sz="1600" dirty="0">
                <a:solidFill>
                  <a:srgbClr val="FF0000"/>
                </a:solidFill>
              </a:rPr>
              <a:t> </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Definition: </a:t>
            </a:r>
            <a:r>
              <a:rPr lang="en-US" dirty="0">
                <a:solidFill>
                  <a:srgbClr val="7030A0"/>
                </a:solidFill>
              </a:rPr>
              <a:t>Diversity</a:t>
            </a:r>
          </a:p>
        </p:txBody>
      </p:sp>
    </p:spTree>
    <p:extLst>
      <p:ext uri="{BB962C8B-B14F-4D97-AF65-F5344CB8AC3E}">
        <p14:creationId xmlns:p14="http://schemas.microsoft.com/office/powerpoint/2010/main" val="44405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2D8FC5A-F75F-F147-A218-D4281FA7B252}"/>
              </a:ext>
            </a:extLst>
          </p:cNvPr>
          <p:cNvSpPr>
            <a:spLocks noGrp="1"/>
          </p:cNvSpPr>
          <p:nvPr>
            <p:ph type="body" idx="1"/>
          </p:nvPr>
        </p:nvSpPr>
        <p:spPr/>
        <p:txBody>
          <a:bodyPr/>
          <a:lstStyle/>
          <a:p>
            <a:pPr marL="0"/>
            <a:r>
              <a:rPr lang="en-US" sz="2400" b="1" dirty="0">
                <a:solidFill>
                  <a:srgbClr val="C00000"/>
                </a:solidFill>
                <a:latin typeface="+mj-lt"/>
              </a:rPr>
              <a:t>Equity </a:t>
            </a:r>
            <a:r>
              <a:rPr lang="en-US" sz="2400" dirty="0">
                <a:effectLst/>
                <a:latin typeface="+mj-lt"/>
                <a:ea typeface="Calibri" panose="020F0502020204030204" pitchFamily="34" charset="0"/>
                <a:cs typeface="Times New Roman" panose="02020603050405020304" pitchFamily="18" charset="0"/>
              </a:rPr>
              <a:t>is the fair treatment, access, opportunity and advancement for all people, while at the same time striving to identify and eliminate barriers that prevent the full participation of some groups.</a:t>
            </a:r>
          </a:p>
          <a:p>
            <a:pPr marL="0"/>
            <a:endParaRPr lang="en-US" sz="1600" dirty="0">
              <a:solidFill>
                <a:srgbClr val="FF0000"/>
              </a:solidFill>
            </a:endParaRPr>
          </a:p>
          <a:p>
            <a:pPr marL="0"/>
            <a:endParaRPr lang="en-US" sz="1600" dirty="0">
              <a:solidFill>
                <a:srgbClr val="FF0000"/>
              </a:solidFill>
            </a:endParaRPr>
          </a:p>
          <a:p>
            <a:pPr marL="0"/>
            <a:r>
              <a:rPr lang="en-US" sz="1600" dirty="0">
                <a:solidFill>
                  <a:srgbClr val="FF0000"/>
                </a:solidFill>
              </a:rPr>
              <a:t>Source: University of Washington, </a:t>
            </a:r>
            <a:r>
              <a:rPr lang="en-US" sz="1600" dirty="0">
                <a:solidFill>
                  <a:schemeClr val="tx1"/>
                </a:solidFill>
              </a:rPr>
              <a:t>https://environment.uw.edu/about/diversity-equity-inclusion/tools-and-additional-resources/glossary-dei-concepts/</a:t>
            </a:r>
          </a:p>
          <a:p>
            <a:pPr marL="0"/>
            <a:endParaRPr lang="en-US" sz="1600" dirty="0">
              <a:solidFill>
                <a:srgbClr val="FF0000"/>
              </a:solidFill>
            </a:endParaRPr>
          </a:p>
          <a:p>
            <a:pPr marL="0"/>
            <a:endParaRPr lang="en-US" sz="1600" dirty="0">
              <a:solidFill>
                <a:srgbClr val="FF0000"/>
              </a:solidFill>
            </a:endParaRPr>
          </a:p>
          <a:p>
            <a:pPr marL="0"/>
            <a:endParaRPr lang="en-US" sz="1600" dirty="0">
              <a:solidFill>
                <a:srgbClr val="FF0000"/>
              </a:solidFill>
            </a:endParaRPr>
          </a:p>
          <a:p>
            <a:pPr marL="0"/>
            <a:endParaRPr lang="en-US" sz="1600" dirty="0">
              <a:solidFill>
                <a:srgbClr val="FF0000"/>
              </a:solidFill>
            </a:endParaRPr>
          </a:p>
          <a:p>
            <a:pPr marL="0"/>
            <a:br>
              <a:rPr lang="en-US" sz="1600" dirty="0">
                <a:solidFill>
                  <a:srgbClr val="FF0000"/>
                </a:solidFill>
              </a:rPr>
            </a:br>
            <a:endParaRPr lang="en-US" sz="1600" dirty="0">
              <a:solidFill>
                <a:srgbClr val="FF0000"/>
              </a:solidFill>
            </a:endParaRPr>
          </a:p>
          <a:p>
            <a:pPr marL="0"/>
            <a:r>
              <a:rPr lang="en-US" sz="1600" dirty="0">
                <a:solidFill>
                  <a:srgbClr val="FF0000"/>
                </a:solidFill>
              </a:rPr>
              <a:t>Source: University of Michigan, </a:t>
            </a:r>
            <a:r>
              <a:rPr lang="en-US" sz="1600" dirty="0">
                <a:solidFill>
                  <a:srgbClr val="FF0000"/>
                </a:solidFill>
                <a:hlinkClick r:id="rId3"/>
              </a:rPr>
              <a:t>https://diversity.umich.edu/about/defining-dei/</a:t>
            </a:r>
            <a:r>
              <a:rPr lang="en-US" sz="1600" dirty="0">
                <a:solidFill>
                  <a:srgbClr val="FF0000"/>
                </a:solidFill>
              </a:rPr>
              <a:t> </a:t>
            </a:r>
          </a:p>
        </p:txBody>
      </p:sp>
      <p:sp>
        <p:nvSpPr>
          <p:cNvPr id="4" name="Title 3">
            <a:extLst>
              <a:ext uri="{FF2B5EF4-FFF2-40B4-BE49-F238E27FC236}">
                <a16:creationId xmlns:a16="http://schemas.microsoft.com/office/drawing/2014/main" id="{A889FDAB-DCE2-F540-9659-8D06B461812B}"/>
              </a:ext>
            </a:extLst>
          </p:cNvPr>
          <p:cNvSpPr>
            <a:spLocks noGrp="1"/>
          </p:cNvSpPr>
          <p:nvPr>
            <p:ph type="title"/>
          </p:nvPr>
        </p:nvSpPr>
        <p:spPr/>
        <p:txBody>
          <a:bodyPr/>
          <a:lstStyle/>
          <a:p>
            <a:pPr algn="l"/>
            <a:r>
              <a:rPr lang="en-US" dirty="0">
                <a:solidFill>
                  <a:srgbClr val="002060"/>
                </a:solidFill>
              </a:rPr>
              <a:t>Definition: </a:t>
            </a:r>
            <a:r>
              <a:rPr lang="en-US" dirty="0">
                <a:solidFill>
                  <a:srgbClr val="C00000"/>
                </a:solidFill>
              </a:rPr>
              <a:t>Equity</a:t>
            </a:r>
          </a:p>
        </p:txBody>
      </p:sp>
    </p:spTree>
    <p:extLst>
      <p:ext uri="{BB962C8B-B14F-4D97-AF65-F5344CB8AC3E}">
        <p14:creationId xmlns:p14="http://schemas.microsoft.com/office/powerpoint/2010/main" val="3178145085"/>
      </p:ext>
    </p:extLst>
  </p:cSld>
  <p:clrMapOvr>
    <a:masterClrMapping/>
  </p:clrMapOvr>
</p:sld>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25B008DCAFDD499AE1D17D06317D99" ma:contentTypeVersion="17" ma:contentTypeDescription="Create a new document." ma:contentTypeScope="" ma:versionID="c12d7776da2b3665d4eced24daca1e9a">
  <xsd:schema xmlns:xsd="http://www.w3.org/2001/XMLSchema" xmlns:xs="http://www.w3.org/2001/XMLSchema" xmlns:p="http://schemas.microsoft.com/office/2006/metadata/properties" xmlns:ns2="9a441896-49b2-4e3b-9585-ad256bf5e304" xmlns:ns3="4ade548b-e066-4a27-8fa1-98c1fcc7d010" targetNamespace="http://schemas.microsoft.com/office/2006/metadata/properties" ma:root="true" ma:fieldsID="d1a6d927ea1a397261e40e50b3750c9c" ns2:_="" ns3:_="">
    <xsd:import namespace="9a441896-49b2-4e3b-9585-ad256bf5e304"/>
    <xsd:import namespace="4ade548b-e066-4a27-8fa1-98c1fcc7d0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41896-49b2-4e3b-9585-ad256bf5e3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0a2e62-c2b0-4b32-8218-72c38680d241}" ma:internalName="TaxCatchAll" ma:showField="CatchAllData" ma:web="9a441896-49b2-4e3b-9585-ad256bf5e30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de548b-e066-4a27-8fa1-98c1fcc7d0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5082c5-51f8-46a4-bf5e-5f5c80b7f45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de548b-e066-4a27-8fa1-98c1fcc7d010">
      <Terms xmlns="http://schemas.microsoft.com/office/infopath/2007/PartnerControls"/>
    </lcf76f155ced4ddcb4097134ff3c332f>
    <TaxCatchAll xmlns="9a441896-49b2-4e3b-9585-ad256bf5e304" xsi:nil="true"/>
  </documentManagement>
</p:properties>
</file>

<file path=customXml/itemProps1.xml><?xml version="1.0" encoding="utf-8"?>
<ds:datastoreItem xmlns:ds="http://schemas.openxmlformats.org/officeDocument/2006/customXml" ds:itemID="{A9AB34F5-9903-4BB2-ADCD-3FF3341B68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41896-49b2-4e3b-9585-ad256bf5e304"/>
    <ds:schemaRef ds:uri="4ade548b-e066-4a27-8fa1-98c1fcc7d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C1862E-2D71-4883-93F3-4EEAAF092D51}">
  <ds:schemaRefs>
    <ds:schemaRef ds:uri="http://schemas.microsoft.com/sharepoint/v3/contenttype/forms"/>
  </ds:schemaRefs>
</ds:datastoreItem>
</file>

<file path=customXml/itemProps3.xml><?xml version="1.0" encoding="utf-8"?>
<ds:datastoreItem xmlns:ds="http://schemas.openxmlformats.org/officeDocument/2006/customXml" ds:itemID="{EF07DF15-ECFA-483A-A773-4A83CB3C43FC}">
  <ds:schemaRefs>
    <ds:schemaRef ds:uri="http://www.w3.org/XML/1998/namespace"/>
    <ds:schemaRef ds:uri="4ade548b-e066-4a27-8fa1-98c1fcc7d010"/>
    <ds:schemaRef ds:uri="http://purl.org/dc/elements/1.1/"/>
    <ds:schemaRef ds:uri="http://purl.org/dc/terms/"/>
    <ds:schemaRef ds:uri="http://schemas.microsoft.com/office/2006/metadata/properties"/>
    <ds:schemaRef ds:uri="http://schemas.microsoft.com/office/2006/documentManagement/types"/>
    <ds:schemaRef ds:uri="9a441896-49b2-4e3b-9585-ad256bf5e304"/>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2449</TotalTime>
  <Words>2878</Words>
  <Application>Microsoft Macintosh PowerPoint</Application>
  <PresentationFormat>On-screen Show (16:9)</PresentationFormat>
  <Paragraphs>362</Paragraphs>
  <Slides>30</Slides>
  <Notes>30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-apple-system</vt:lpstr>
      <vt:lpstr>Arial</vt:lpstr>
      <vt:lpstr>Calibri</vt:lpstr>
      <vt:lpstr>Courier New</vt:lpstr>
      <vt:lpstr>Noto Sans Symbols</vt:lpstr>
      <vt:lpstr>Nunito Sans</vt:lpstr>
      <vt:lpstr>Segoe UI</vt:lpstr>
      <vt:lpstr>Times New Roman</vt:lpstr>
      <vt:lpstr>Verdana</vt:lpstr>
      <vt:lpstr>Kiwanis PPT Template</vt:lpstr>
      <vt:lpstr>   Diversity, Equity and Inclusion  This presentation was created by the Kiwanis International  2021-22 DEI Committee. </vt:lpstr>
      <vt:lpstr>     Not everything that is faced  can be changed, but nothing  can be changed until it is faced.  -James Baldwin </vt:lpstr>
      <vt:lpstr>Educational objectives</vt:lpstr>
      <vt:lpstr>Community guidelines</vt:lpstr>
      <vt:lpstr>Not on today’s agenda</vt:lpstr>
      <vt:lpstr>Commitment to DEI*</vt:lpstr>
      <vt:lpstr>Committee on DEI</vt:lpstr>
      <vt:lpstr>Definition: Diversity</vt:lpstr>
      <vt:lpstr>Definition: Equity</vt:lpstr>
      <vt:lpstr>Definition: Equity</vt:lpstr>
      <vt:lpstr>Definition: Inclusion</vt:lpstr>
      <vt:lpstr>Definition: The dance</vt:lpstr>
      <vt:lpstr>Why DEI and Kiwanis?</vt:lpstr>
      <vt:lpstr>Survey results</vt:lpstr>
      <vt:lpstr>Did you know …</vt:lpstr>
      <vt:lpstr>Looking forward …</vt:lpstr>
      <vt:lpstr>Today’s youth:</vt:lpstr>
      <vt:lpstr>Why DEI and Kiwanis?</vt:lpstr>
      <vt:lpstr>Survey results</vt:lpstr>
      <vt:lpstr>PowerPoint Presentation</vt:lpstr>
      <vt:lpstr>Taking a closer look …</vt:lpstr>
      <vt:lpstr>What does that tell you about diversity, equity and inclusion and Kiwanis?</vt:lpstr>
      <vt:lpstr>Diversity: Kiwanis Club</vt:lpstr>
      <vt:lpstr>Equity: Kiwanis Club</vt:lpstr>
      <vt:lpstr>Inclusion: Kiwanis Club</vt:lpstr>
      <vt:lpstr>PowerPoint Presentation</vt:lpstr>
      <vt:lpstr>Resources for your club:</vt:lpstr>
      <vt:lpstr>Resources for your club:</vt:lpstr>
      <vt:lpstr>Resources for your club:</vt:lpstr>
      <vt:lpstr>Questions?  Email: diversity@kiwanis.org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Steven Hadt</dc:creator>
  <cp:lastModifiedBy>Angela Evans</cp:lastModifiedBy>
  <cp:revision>182</cp:revision>
  <dcterms:modified xsi:type="dcterms:W3CDTF">2022-11-22T14:39:06Z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0x0101004A25B008DCAFDD499AE1D17D06317D99</vt:lpwstr>
  </property>
  <property fmtid="{D5CDD505-2E9C-101B-9397-08002B2CF9AE}" pid="3" name="MediaServiceImageTags">
    <vt:lpwstr/>
  </property>
</Properties>
</file>