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3" r:id="rId4"/>
  </p:sldMasterIdLst>
  <p:notesMasterIdLst>
    <p:notesMasterId r:id="rId25"/>
  </p:notesMasterIdLst>
  <p:handoutMasterIdLst>
    <p:handoutMasterId r:id="rId26"/>
  </p:handoutMasterIdLst>
  <p:sldIdLst>
    <p:sldId id="3595" r:id="rId5"/>
    <p:sldId id="3599" r:id="rId6"/>
    <p:sldId id="3588" r:id="rId7"/>
    <p:sldId id="3585" r:id="rId8"/>
    <p:sldId id="3584" r:id="rId9"/>
    <p:sldId id="331" r:id="rId10"/>
    <p:sldId id="626" r:id="rId11"/>
    <p:sldId id="627" r:id="rId12"/>
    <p:sldId id="3587" r:id="rId13"/>
    <p:sldId id="3589" r:id="rId14"/>
    <p:sldId id="333" r:id="rId15"/>
    <p:sldId id="3591" r:id="rId16"/>
    <p:sldId id="3592" r:id="rId17"/>
    <p:sldId id="3593" r:id="rId18"/>
    <p:sldId id="3603" r:id="rId19"/>
    <p:sldId id="644" r:id="rId20"/>
    <p:sldId id="646" r:id="rId21"/>
    <p:sldId id="3601" r:id="rId22"/>
    <p:sldId id="1535" r:id="rId23"/>
    <p:sldId id="3602" r:id="rId24"/>
  </p:sldIdLst>
  <p:sldSz cx="9144000" cy="5143500" type="screen16x9"/>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904"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ny Knoderer" initials="TK" lastIdx="25" clrIdx="0">
    <p:extLst>
      <p:ext uri="{19B8F6BF-5375-455C-9EA6-DF929625EA0E}">
        <p15:presenceInfo xmlns:p15="http://schemas.microsoft.com/office/powerpoint/2012/main" userId="S::tknoderer@kiwanis.org::3f76742e-2775-4991-bb3f-a2794605bfdf" providerId="AD"/>
      </p:ext>
    </p:extLst>
  </p:cmAuthor>
  <p:cmAuthor id="2" name="Vicki Hermansen" initials="VH" lastIdx="4" clrIdx="1">
    <p:extLst>
      <p:ext uri="{19B8F6BF-5375-455C-9EA6-DF929625EA0E}">
        <p15:presenceInfo xmlns:p15="http://schemas.microsoft.com/office/powerpoint/2012/main" userId="S::vhermansen@kiwanis.org::7312790e-31ef-4203-8910-ad5a2c4bbf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C5A6"/>
    <a:srgbClr val="A78C64"/>
    <a:srgbClr val="1A3049"/>
    <a:srgbClr val="003974"/>
    <a:srgbClr val="B4975A"/>
    <a:srgbClr val="EBEBEB"/>
    <a:srgbClr val="AAA9AA"/>
    <a:srgbClr val="9ACAE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5832AB-30AB-441C-BA82-C203491853D8}" v="15" dt="2021-03-08T14:14:34.1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7" autoAdjust="0"/>
    <p:restoredTop sz="67809" autoAdjust="0"/>
  </p:normalViewPr>
  <p:slideViewPr>
    <p:cSldViewPr snapToGrid="0">
      <p:cViewPr varScale="1">
        <p:scale>
          <a:sx n="111" d="100"/>
          <a:sy n="111" d="100"/>
        </p:scale>
        <p:origin x="462" y="78"/>
      </p:cViewPr>
      <p:guideLst>
        <p:guide orient="horz" pos="1620"/>
        <p:guide pos="2904"/>
      </p:guideLst>
    </p:cSldViewPr>
  </p:slideViewPr>
  <p:outlineViewPr>
    <p:cViewPr>
      <p:scale>
        <a:sx n="33" d="100"/>
        <a:sy n="33" d="100"/>
      </p:scale>
      <p:origin x="0" y="-9720"/>
    </p:cViewPr>
  </p:outlineViewPr>
  <p:notesTextViewPr>
    <p:cViewPr>
      <p:scale>
        <a:sx n="3" d="2"/>
        <a:sy n="3" d="2"/>
      </p:scale>
      <p:origin x="0" y="0"/>
    </p:cViewPr>
  </p:notesTextViewPr>
  <p:sorterViewPr>
    <p:cViewPr>
      <p:scale>
        <a:sx n="70" d="100"/>
        <a:sy n="70" d="100"/>
      </p:scale>
      <p:origin x="0" y="-1560"/>
    </p:cViewPr>
  </p:sorter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Bakemeyer" userId="a6928734-5b4b-499b-8deb-269fca19c047" providerId="ADAL" clId="{805832AB-30AB-441C-BA82-C203491853D8}"/>
    <pc:docChg chg="undo custSel delSld modSld sldOrd modNotesMaster modHandout">
      <pc:chgData name="Erin Bakemeyer" userId="a6928734-5b4b-499b-8deb-269fca19c047" providerId="ADAL" clId="{805832AB-30AB-441C-BA82-C203491853D8}" dt="2021-03-08T14:24:22.330" v="854" actId="948"/>
      <pc:docMkLst>
        <pc:docMk/>
      </pc:docMkLst>
      <pc:sldChg chg="modNotes modNotesTx">
        <pc:chgData name="Erin Bakemeyer" userId="a6928734-5b4b-499b-8deb-269fca19c047" providerId="ADAL" clId="{805832AB-30AB-441C-BA82-C203491853D8}" dt="2021-03-08T14:22:43.552" v="848" actId="948"/>
        <pc:sldMkLst>
          <pc:docMk/>
          <pc:sldMk cId="420002086" sldId="331"/>
        </pc:sldMkLst>
      </pc:sldChg>
      <pc:sldChg chg="modNotes modNotesTx">
        <pc:chgData name="Erin Bakemeyer" userId="a6928734-5b4b-499b-8deb-269fca19c047" providerId="ADAL" clId="{805832AB-30AB-441C-BA82-C203491853D8}" dt="2021-03-08T14:19:51.240" v="799" actId="13926"/>
        <pc:sldMkLst>
          <pc:docMk/>
          <pc:sldMk cId="3338794658" sldId="333"/>
        </pc:sldMkLst>
      </pc:sldChg>
      <pc:sldChg chg="modNotesTx">
        <pc:chgData name="Erin Bakemeyer" userId="a6928734-5b4b-499b-8deb-269fca19c047" providerId="ADAL" clId="{805832AB-30AB-441C-BA82-C203491853D8}" dt="2021-03-08T14:19:07.719" v="782" actId="13926"/>
        <pc:sldMkLst>
          <pc:docMk/>
          <pc:sldMk cId="1977512757" sldId="626"/>
        </pc:sldMkLst>
      </pc:sldChg>
      <pc:sldChg chg="modSp mod delCm">
        <pc:chgData name="Erin Bakemeyer" userId="a6928734-5b4b-499b-8deb-269fca19c047" providerId="ADAL" clId="{805832AB-30AB-441C-BA82-C203491853D8}" dt="2021-03-04T13:13:33.591" v="4" actId="1592"/>
        <pc:sldMkLst>
          <pc:docMk/>
          <pc:sldMk cId="4036659933" sldId="627"/>
        </pc:sldMkLst>
        <pc:graphicFrameChg chg="mod modGraphic">
          <ac:chgData name="Erin Bakemeyer" userId="a6928734-5b4b-499b-8deb-269fca19c047" providerId="ADAL" clId="{805832AB-30AB-441C-BA82-C203491853D8}" dt="2021-03-04T13:13:28.826" v="2" actId="207"/>
          <ac:graphicFrameMkLst>
            <pc:docMk/>
            <pc:sldMk cId="4036659933" sldId="627"/>
            <ac:graphicFrameMk id="4" creationId="{5D3E5FA3-4207-4FB0-B423-870C58CA2D8F}"/>
          </ac:graphicFrameMkLst>
        </pc:graphicFrameChg>
      </pc:sldChg>
      <pc:sldChg chg="addSp delSp modSp mod delCm modNotesTx">
        <pc:chgData name="Erin Bakemeyer" userId="a6928734-5b4b-499b-8deb-269fca19c047" providerId="ADAL" clId="{805832AB-30AB-441C-BA82-C203491853D8}" dt="2021-03-08T14:24:12.534" v="853" actId="948"/>
        <pc:sldMkLst>
          <pc:docMk/>
          <pc:sldMk cId="299671370" sldId="644"/>
        </pc:sldMkLst>
        <pc:spChg chg="mod">
          <ac:chgData name="Erin Bakemeyer" userId="a6928734-5b4b-499b-8deb-269fca19c047" providerId="ADAL" clId="{805832AB-30AB-441C-BA82-C203491853D8}" dt="2021-03-04T13:32:07.871" v="520" actId="6549"/>
          <ac:spMkLst>
            <pc:docMk/>
            <pc:sldMk cId="299671370" sldId="644"/>
            <ac:spMk id="3" creationId="{CE75AD2B-47D0-4C6E-B400-FE5DBAD2D555}"/>
          </ac:spMkLst>
        </pc:spChg>
        <pc:spChg chg="add del mod">
          <ac:chgData name="Erin Bakemeyer" userId="a6928734-5b4b-499b-8deb-269fca19c047" providerId="ADAL" clId="{805832AB-30AB-441C-BA82-C203491853D8}" dt="2021-03-08T14:04:05.942" v="690" actId="478"/>
          <ac:spMkLst>
            <pc:docMk/>
            <pc:sldMk cId="299671370" sldId="644"/>
            <ac:spMk id="6" creationId="{E13EC8C7-DA8C-450F-9235-CBD85C213814}"/>
          </ac:spMkLst>
        </pc:spChg>
      </pc:sldChg>
      <pc:sldChg chg="addSp delSp modSp mod delCm modNotesTx">
        <pc:chgData name="Erin Bakemeyer" userId="a6928734-5b4b-499b-8deb-269fca19c047" providerId="ADAL" clId="{805832AB-30AB-441C-BA82-C203491853D8}" dt="2021-03-08T14:24:22.330" v="854" actId="948"/>
        <pc:sldMkLst>
          <pc:docMk/>
          <pc:sldMk cId="2371983784" sldId="646"/>
        </pc:sldMkLst>
        <pc:spChg chg="mod">
          <ac:chgData name="Erin Bakemeyer" userId="a6928734-5b4b-499b-8deb-269fca19c047" providerId="ADAL" clId="{805832AB-30AB-441C-BA82-C203491853D8}" dt="2021-03-04T13:37:34.529" v="678" actId="20577"/>
          <ac:spMkLst>
            <pc:docMk/>
            <pc:sldMk cId="2371983784" sldId="646"/>
            <ac:spMk id="3" creationId="{CE75AD2B-47D0-4C6E-B400-FE5DBAD2D555}"/>
          </ac:spMkLst>
        </pc:spChg>
        <pc:spChg chg="add del mod">
          <ac:chgData name="Erin Bakemeyer" userId="a6928734-5b4b-499b-8deb-269fca19c047" providerId="ADAL" clId="{805832AB-30AB-441C-BA82-C203491853D8}" dt="2021-03-08T14:04:15.516" v="692" actId="478"/>
          <ac:spMkLst>
            <pc:docMk/>
            <pc:sldMk cId="2371983784" sldId="646"/>
            <ac:spMk id="5" creationId="{327C8825-500C-4B3B-A2F1-0403DA6EFFA1}"/>
          </ac:spMkLst>
        </pc:spChg>
      </pc:sldChg>
      <pc:sldChg chg="modNotesTx">
        <pc:chgData name="Erin Bakemeyer" userId="a6928734-5b4b-499b-8deb-269fca19c047" providerId="ADAL" clId="{805832AB-30AB-441C-BA82-C203491853D8}" dt="2021-03-08T14:22:20.501" v="847" actId="948"/>
        <pc:sldMkLst>
          <pc:docMk/>
          <pc:sldMk cId="1805283837" sldId="3584"/>
        </pc:sldMkLst>
      </pc:sldChg>
      <pc:sldChg chg="modSp mod delCm modNotesTx">
        <pc:chgData name="Erin Bakemeyer" userId="a6928734-5b4b-499b-8deb-269fca19c047" providerId="ADAL" clId="{805832AB-30AB-441C-BA82-C203491853D8}" dt="2021-03-08T14:22:12.846" v="846" actId="948"/>
        <pc:sldMkLst>
          <pc:docMk/>
          <pc:sldMk cId="2947785101" sldId="3585"/>
        </pc:sldMkLst>
        <pc:graphicFrameChg chg="mod modGraphic">
          <ac:chgData name="Erin Bakemeyer" userId="a6928734-5b4b-499b-8deb-269fca19c047" providerId="ADAL" clId="{805832AB-30AB-441C-BA82-C203491853D8}" dt="2021-03-08T14:09:23.715" v="705" actId="255"/>
          <ac:graphicFrameMkLst>
            <pc:docMk/>
            <pc:sldMk cId="2947785101" sldId="3585"/>
            <ac:graphicFrameMk id="4" creationId="{0E84F3C8-223C-4B49-A295-02896C9715A4}"/>
          </ac:graphicFrameMkLst>
        </pc:graphicFrameChg>
      </pc:sldChg>
      <pc:sldChg chg="modSp delCm modNotesTx">
        <pc:chgData name="Erin Bakemeyer" userId="a6928734-5b4b-499b-8deb-269fca19c047" providerId="ADAL" clId="{805832AB-30AB-441C-BA82-C203491853D8}" dt="2021-03-08T14:19:18.945" v="789" actId="13926"/>
        <pc:sldMkLst>
          <pc:docMk/>
          <pc:sldMk cId="2139688899" sldId="3587"/>
        </pc:sldMkLst>
        <pc:spChg chg="mod">
          <ac:chgData name="Erin Bakemeyer" userId="a6928734-5b4b-499b-8deb-269fca19c047" providerId="ADAL" clId="{805832AB-30AB-441C-BA82-C203491853D8}" dt="2021-03-04T13:14:21.901" v="10" actId="20577"/>
          <ac:spMkLst>
            <pc:docMk/>
            <pc:sldMk cId="2139688899" sldId="3587"/>
            <ac:spMk id="2" creationId="{72997D82-06EF-4ECC-9FEA-970D4F27071B}"/>
          </ac:spMkLst>
        </pc:spChg>
      </pc:sldChg>
      <pc:sldChg chg="modNotesTx">
        <pc:chgData name="Erin Bakemeyer" userId="a6928734-5b4b-499b-8deb-269fca19c047" providerId="ADAL" clId="{805832AB-30AB-441C-BA82-C203491853D8}" dt="2021-03-08T14:21:59.900" v="845" actId="948"/>
        <pc:sldMkLst>
          <pc:docMk/>
          <pc:sldMk cId="361087637" sldId="3588"/>
        </pc:sldMkLst>
      </pc:sldChg>
      <pc:sldChg chg="modNotesTx">
        <pc:chgData name="Erin Bakemeyer" userId="a6928734-5b4b-499b-8deb-269fca19c047" providerId="ADAL" clId="{805832AB-30AB-441C-BA82-C203491853D8}" dt="2021-03-08T14:23:08.974" v="849" actId="948"/>
        <pc:sldMkLst>
          <pc:docMk/>
          <pc:sldMk cId="1142611306" sldId="3589"/>
        </pc:sldMkLst>
      </pc:sldChg>
      <pc:sldChg chg="addSp delSp modSp mod delCm modNotesTx">
        <pc:chgData name="Erin Bakemeyer" userId="a6928734-5b4b-499b-8deb-269fca19c047" providerId="ADAL" clId="{805832AB-30AB-441C-BA82-C203491853D8}" dt="2021-03-08T14:23:31.801" v="850" actId="948"/>
        <pc:sldMkLst>
          <pc:docMk/>
          <pc:sldMk cId="2916336329" sldId="3591"/>
        </pc:sldMkLst>
        <pc:spChg chg="mod">
          <ac:chgData name="Erin Bakemeyer" userId="a6928734-5b4b-499b-8deb-269fca19c047" providerId="ADAL" clId="{805832AB-30AB-441C-BA82-C203491853D8}" dt="2021-03-04T13:23:18.645" v="221" actId="20577"/>
          <ac:spMkLst>
            <pc:docMk/>
            <pc:sldMk cId="2916336329" sldId="3591"/>
            <ac:spMk id="2" creationId="{7AC1625C-817E-4AE1-A0CE-CF1A34B3E361}"/>
          </ac:spMkLst>
        </pc:spChg>
        <pc:spChg chg="add del mod">
          <ac:chgData name="Erin Bakemeyer" userId="a6928734-5b4b-499b-8deb-269fca19c047" providerId="ADAL" clId="{805832AB-30AB-441C-BA82-C203491853D8}" dt="2021-03-08T14:03:26.649" v="683" actId="478"/>
          <ac:spMkLst>
            <pc:docMk/>
            <pc:sldMk cId="2916336329" sldId="3591"/>
            <ac:spMk id="5" creationId="{F5A92D6F-BCBA-422B-B8DB-67E4FDABBE4A}"/>
          </ac:spMkLst>
        </pc:spChg>
      </pc:sldChg>
      <pc:sldChg chg="addSp delSp modSp mod delCm modNotesTx">
        <pc:chgData name="Erin Bakemeyer" userId="a6928734-5b4b-499b-8deb-269fca19c047" providerId="ADAL" clId="{805832AB-30AB-441C-BA82-C203491853D8}" dt="2021-03-08T14:23:45.925" v="851" actId="948"/>
        <pc:sldMkLst>
          <pc:docMk/>
          <pc:sldMk cId="1671491183" sldId="3592"/>
        </pc:sldMkLst>
        <pc:spChg chg="mod">
          <ac:chgData name="Erin Bakemeyer" userId="a6928734-5b4b-499b-8deb-269fca19c047" providerId="ADAL" clId="{805832AB-30AB-441C-BA82-C203491853D8}" dt="2021-03-04T13:25:42.763" v="285" actId="6549"/>
          <ac:spMkLst>
            <pc:docMk/>
            <pc:sldMk cId="1671491183" sldId="3592"/>
            <ac:spMk id="3" creationId="{0FCFE556-B4CF-455E-B686-7C815B218BFC}"/>
          </ac:spMkLst>
        </pc:spChg>
        <pc:spChg chg="add del">
          <ac:chgData name="Erin Bakemeyer" userId="a6928734-5b4b-499b-8deb-269fca19c047" providerId="ADAL" clId="{805832AB-30AB-441C-BA82-C203491853D8}" dt="2021-03-04T13:25:51.458" v="287" actId="22"/>
          <ac:spMkLst>
            <pc:docMk/>
            <pc:sldMk cId="1671491183" sldId="3592"/>
            <ac:spMk id="6" creationId="{6C6BC338-D3B2-4FE4-945C-871DE28B4F8C}"/>
          </ac:spMkLst>
        </pc:spChg>
        <pc:spChg chg="add del mod">
          <ac:chgData name="Erin Bakemeyer" userId="a6928734-5b4b-499b-8deb-269fca19c047" providerId="ADAL" clId="{805832AB-30AB-441C-BA82-C203491853D8}" dt="2021-03-08T14:03:48.292" v="684" actId="478"/>
          <ac:spMkLst>
            <pc:docMk/>
            <pc:sldMk cId="1671491183" sldId="3592"/>
            <ac:spMk id="7" creationId="{F30C9037-4745-4833-91D0-21660901F177}"/>
          </ac:spMkLst>
        </pc:spChg>
      </pc:sldChg>
      <pc:sldChg chg="addSp delSp modSp mod delCm modNotesTx">
        <pc:chgData name="Erin Bakemeyer" userId="a6928734-5b4b-499b-8deb-269fca19c047" providerId="ADAL" clId="{805832AB-30AB-441C-BA82-C203491853D8}" dt="2021-03-08T14:23:55.040" v="852" actId="948"/>
        <pc:sldMkLst>
          <pc:docMk/>
          <pc:sldMk cId="1907115035" sldId="3593"/>
        </pc:sldMkLst>
        <pc:spChg chg="mod">
          <ac:chgData name="Erin Bakemeyer" userId="a6928734-5b4b-499b-8deb-269fca19c047" providerId="ADAL" clId="{805832AB-30AB-441C-BA82-C203491853D8}" dt="2021-03-04T13:27:51.498" v="342" actId="14100"/>
          <ac:spMkLst>
            <pc:docMk/>
            <pc:sldMk cId="1907115035" sldId="3593"/>
            <ac:spMk id="5" creationId="{9A7CAC92-7ADC-4D45-929B-81259F8F03D0}"/>
          </ac:spMkLst>
        </pc:spChg>
        <pc:spChg chg="add del mod">
          <ac:chgData name="Erin Bakemeyer" userId="a6928734-5b4b-499b-8deb-269fca19c047" providerId="ADAL" clId="{805832AB-30AB-441C-BA82-C203491853D8}" dt="2021-03-08T14:03:55.351" v="686" actId="478"/>
          <ac:spMkLst>
            <pc:docMk/>
            <pc:sldMk cId="1907115035" sldId="3593"/>
            <ac:spMk id="6" creationId="{153C99F4-6B17-4FB8-B9EF-4CE8EC9BD134}"/>
          </ac:spMkLst>
        </pc:spChg>
      </pc:sldChg>
      <pc:sldChg chg="delCm modNotesTx">
        <pc:chgData name="Erin Bakemeyer" userId="a6928734-5b4b-499b-8deb-269fca19c047" providerId="ADAL" clId="{805832AB-30AB-441C-BA82-C203491853D8}" dt="2021-03-08T14:18:09.414" v="759" actId="255"/>
        <pc:sldMkLst>
          <pc:docMk/>
          <pc:sldMk cId="2739170331" sldId="3599"/>
        </pc:sldMkLst>
      </pc:sldChg>
      <pc:sldChg chg="del">
        <pc:chgData name="Erin Bakemeyer" userId="a6928734-5b4b-499b-8deb-269fca19c047" providerId="ADAL" clId="{805832AB-30AB-441C-BA82-C203491853D8}" dt="2021-03-04T13:15:21.145" v="19" actId="2696"/>
        <pc:sldMkLst>
          <pc:docMk/>
          <pc:sldMk cId="4229933518" sldId="3600"/>
        </pc:sldMkLst>
      </pc:sldChg>
      <pc:sldChg chg="modSp mod modNotesTx">
        <pc:chgData name="Erin Bakemeyer" userId="a6928734-5b4b-499b-8deb-269fca19c047" providerId="ADAL" clId="{805832AB-30AB-441C-BA82-C203491853D8}" dt="2021-03-08T14:21:15.391" v="838" actId="20577"/>
        <pc:sldMkLst>
          <pc:docMk/>
          <pc:sldMk cId="4208240589" sldId="3601"/>
        </pc:sldMkLst>
        <pc:spChg chg="mod">
          <ac:chgData name="Erin Bakemeyer" userId="a6928734-5b4b-499b-8deb-269fca19c047" providerId="ADAL" clId="{805832AB-30AB-441C-BA82-C203491853D8}" dt="2021-03-05T18:42:02.876" v="679" actId="1076"/>
          <ac:spMkLst>
            <pc:docMk/>
            <pc:sldMk cId="4208240589" sldId="3601"/>
            <ac:spMk id="20" creationId="{9D6B7382-533D-4F62-9F8A-BB412A914479}"/>
          </ac:spMkLst>
        </pc:spChg>
      </pc:sldChg>
      <pc:sldChg chg="ord modNotesTx">
        <pc:chgData name="Erin Bakemeyer" userId="a6928734-5b4b-499b-8deb-269fca19c047" providerId="ADAL" clId="{805832AB-30AB-441C-BA82-C203491853D8}" dt="2021-03-08T14:21:27.048" v="844" actId="20577"/>
        <pc:sldMkLst>
          <pc:docMk/>
          <pc:sldMk cId="3358926299" sldId="3602"/>
        </pc:sldMkLst>
      </pc:sldChg>
      <pc:sldChg chg="delCm modNotes modNotesTx">
        <pc:chgData name="Erin Bakemeyer" userId="a6928734-5b4b-499b-8deb-269fca19c047" providerId="ADAL" clId="{805832AB-30AB-441C-BA82-C203491853D8}" dt="2021-03-08T14:20:38.511" v="818" actId="13926"/>
        <pc:sldMkLst>
          <pc:docMk/>
          <pc:sldMk cId="2366711753" sldId="360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238" cy="479425"/>
          </a:xfrm>
          <a:prstGeom prst="rect">
            <a:avLst/>
          </a:prstGeom>
        </p:spPr>
        <p:txBody>
          <a:bodyPr vert="horz" lIns="91429" tIns="45714" rIns="91429" bIns="45714" rtlCol="0"/>
          <a:lstStyle>
            <a:lvl1pPr algn="l">
              <a:defRPr sz="1200"/>
            </a:lvl1pPr>
          </a:lstStyle>
          <a:p>
            <a:endParaRPr lang="en-US"/>
          </a:p>
        </p:txBody>
      </p:sp>
      <p:sp>
        <p:nvSpPr>
          <p:cNvPr id="3" name="Date Placeholder 2"/>
          <p:cNvSpPr>
            <a:spLocks noGrp="1"/>
          </p:cNvSpPr>
          <p:nvPr>
            <p:ph type="dt" sz="quarter" idx="1"/>
          </p:nvPr>
        </p:nvSpPr>
        <p:spPr>
          <a:xfrm>
            <a:off x="4143375" y="1"/>
            <a:ext cx="3170238" cy="479425"/>
          </a:xfrm>
          <a:prstGeom prst="rect">
            <a:avLst/>
          </a:prstGeom>
        </p:spPr>
        <p:txBody>
          <a:bodyPr vert="horz" lIns="91429" tIns="45714" rIns="91429" bIns="45714" rtlCol="0"/>
          <a:lstStyle>
            <a:lvl1pPr algn="r">
              <a:defRPr sz="1200"/>
            </a:lvl1pPr>
          </a:lstStyle>
          <a:p>
            <a:fld id="{EA0B60EF-6A4C-46B1-B760-BA5A55332EBF}" type="datetimeFigureOut">
              <a:rPr lang="en-US" smtClean="0"/>
              <a:pPr/>
              <a:t>3/4/2021</a:t>
            </a:fld>
            <a:endParaRPr lang="en-US"/>
          </a:p>
        </p:txBody>
      </p:sp>
      <p:sp>
        <p:nvSpPr>
          <p:cNvPr id="4" name="Footer Placeholder 3"/>
          <p:cNvSpPr>
            <a:spLocks noGrp="1"/>
          </p:cNvSpPr>
          <p:nvPr>
            <p:ph type="ftr" sz="quarter" idx="2"/>
          </p:nvPr>
        </p:nvSpPr>
        <p:spPr>
          <a:xfrm>
            <a:off x="0" y="9120189"/>
            <a:ext cx="3170238" cy="479425"/>
          </a:xfrm>
          <a:prstGeom prst="rect">
            <a:avLst/>
          </a:prstGeom>
        </p:spPr>
        <p:txBody>
          <a:bodyPr vert="horz" lIns="91429" tIns="45714" rIns="91429" bIns="45714"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9"/>
            <a:ext cx="3170238" cy="479425"/>
          </a:xfrm>
          <a:prstGeom prst="rect">
            <a:avLst/>
          </a:prstGeom>
        </p:spPr>
        <p:txBody>
          <a:bodyPr vert="horz" lIns="91429" tIns="45714" rIns="91429" bIns="45714" rtlCol="0" anchor="b"/>
          <a:lstStyle>
            <a:lvl1pPr algn="r">
              <a:defRPr sz="1200"/>
            </a:lvl1pPr>
          </a:lstStyle>
          <a:p>
            <a:fld id="{6D9CF6E8-D45E-45E7-A100-4A32BE6E6337}"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4"/>
            <a:ext cx="3169920" cy="480059"/>
          </a:xfrm>
          <a:prstGeom prst="rect">
            <a:avLst/>
          </a:prstGeom>
          <a:noFill/>
          <a:ln>
            <a:noFill/>
          </a:ln>
        </p:spPr>
        <p:txBody>
          <a:bodyPr lIns="91414" tIns="91414" rIns="91414" bIns="91414" anchor="t"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57143" marR="0" lvl="1" indent="0" algn="l" rtl="0">
              <a:spcBef>
                <a:spcPts val="0"/>
              </a:spcBef>
              <a:buNone/>
              <a:defRPr sz="1800" b="0" i="0" u="none" strike="noStrike" cap="none">
                <a:solidFill>
                  <a:schemeClr val="dk1"/>
                </a:solidFill>
                <a:latin typeface="Calibri"/>
                <a:ea typeface="Calibri"/>
                <a:cs typeface="Calibri"/>
                <a:sym typeface="Calibri"/>
              </a:defRPr>
            </a:lvl2pPr>
            <a:lvl3pPr marL="914287" marR="0" lvl="2" indent="0" algn="l" rtl="0">
              <a:spcBef>
                <a:spcPts val="0"/>
              </a:spcBef>
              <a:buNone/>
              <a:defRPr sz="1800" b="0" i="0" u="none" strike="noStrike" cap="none">
                <a:solidFill>
                  <a:schemeClr val="dk1"/>
                </a:solidFill>
                <a:latin typeface="Calibri"/>
                <a:ea typeface="Calibri"/>
                <a:cs typeface="Calibri"/>
                <a:sym typeface="Calibri"/>
              </a:defRPr>
            </a:lvl3pPr>
            <a:lvl4pPr marL="1371430" marR="0" lvl="3" indent="0" algn="l" rtl="0">
              <a:spcBef>
                <a:spcPts val="0"/>
              </a:spcBef>
              <a:buNone/>
              <a:defRPr sz="1800" b="0" i="0" u="none" strike="noStrike" cap="none">
                <a:solidFill>
                  <a:schemeClr val="dk1"/>
                </a:solidFill>
                <a:latin typeface="Calibri"/>
                <a:ea typeface="Calibri"/>
                <a:cs typeface="Calibri"/>
                <a:sym typeface="Calibri"/>
              </a:defRPr>
            </a:lvl4pPr>
            <a:lvl5pPr marL="1828573" marR="0" lvl="4" indent="0" algn="l" rtl="0">
              <a:spcBef>
                <a:spcPts val="0"/>
              </a:spcBef>
              <a:buNone/>
              <a:defRPr sz="1800" b="0" i="0" u="none" strike="noStrike" cap="none">
                <a:solidFill>
                  <a:schemeClr val="dk1"/>
                </a:solidFill>
                <a:latin typeface="Calibri"/>
                <a:ea typeface="Calibri"/>
                <a:cs typeface="Calibri"/>
                <a:sym typeface="Calibri"/>
              </a:defRPr>
            </a:lvl5pPr>
            <a:lvl6pPr marL="2285716" marR="0" lvl="5" indent="0" algn="l" rtl="0">
              <a:spcBef>
                <a:spcPts val="0"/>
              </a:spcBef>
              <a:buNone/>
              <a:defRPr sz="1800" b="0" i="0" u="none" strike="noStrike" cap="none">
                <a:solidFill>
                  <a:schemeClr val="dk1"/>
                </a:solidFill>
                <a:latin typeface="Calibri"/>
                <a:ea typeface="Calibri"/>
                <a:cs typeface="Calibri"/>
                <a:sym typeface="Calibri"/>
              </a:defRPr>
            </a:lvl6pPr>
            <a:lvl7pPr marL="2742860" marR="0" lvl="6" indent="0" algn="l" rtl="0">
              <a:spcBef>
                <a:spcPts val="0"/>
              </a:spcBef>
              <a:buNone/>
              <a:defRPr sz="1800" b="0" i="0" u="none" strike="noStrike" cap="none">
                <a:solidFill>
                  <a:schemeClr val="dk1"/>
                </a:solidFill>
                <a:latin typeface="Calibri"/>
                <a:ea typeface="Calibri"/>
                <a:cs typeface="Calibri"/>
                <a:sym typeface="Calibri"/>
              </a:defRPr>
            </a:lvl7pPr>
            <a:lvl8pPr marL="3200003" marR="0" lvl="7" indent="0" algn="l" rtl="0">
              <a:spcBef>
                <a:spcPts val="0"/>
              </a:spcBef>
              <a:buNone/>
              <a:defRPr sz="1800" b="0" i="0" u="none" strike="noStrike" cap="none">
                <a:solidFill>
                  <a:schemeClr val="dk1"/>
                </a:solidFill>
                <a:latin typeface="Calibri"/>
                <a:ea typeface="Calibri"/>
                <a:cs typeface="Calibri"/>
                <a:sym typeface="Calibri"/>
              </a:defRPr>
            </a:lvl8pPr>
            <a:lvl9pPr marL="3657145"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4143587" y="4"/>
            <a:ext cx="3169920" cy="480059"/>
          </a:xfrm>
          <a:prstGeom prst="rect">
            <a:avLst/>
          </a:prstGeom>
          <a:noFill/>
          <a:ln>
            <a:noFill/>
          </a:ln>
        </p:spPr>
        <p:txBody>
          <a:bodyPr lIns="91414" tIns="91414" rIns="91414" bIns="91414" anchor="t" anchorCtr="0"/>
          <a:lstStyle>
            <a:lvl1pPr marL="0" marR="0" lvl="0" indent="0" algn="r" rtl="0">
              <a:spcBef>
                <a:spcPts val="0"/>
              </a:spcBef>
              <a:buNone/>
              <a:defRPr sz="1300" b="0" i="0" u="none" strike="noStrike" cap="none">
                <a:solidFill>
                  <a:schemeClr val="dk1"/>
                </a:solidFill>
                <a:latin typeface="Calibri"/>
                <a:ea typeface="Calibri"/>
                <a:cs typeface="Calibri"/>
                <a:sym typeface="Calibri"/>
              </a:defRPr>
            </a:lvl1pPr>
            <a:lvl2pPr marL="457143" marR="0" lvl="1" indent="0" algn="l" rtl="0">
              <a:spcBef>
                <a:spcPts val="0"/>
              </a:spcBef>
              <a:buNone/>
              <a:defRPr sz="1800" b="0" i="0" u="none" strike="noStrike" cap="none">
                <a:solidFill>
                  <a:schemeClr val="dk1"/>
                </a:solidFill>
                <a:latin typeface="Calibri"/>
                <a:ea typeface="Calibri"/>
                <a:cs typeface="Calibri"/>
                <a:sym typeface="Calibri"/>
              </a:defRPr>
            </a:lvl2pPr>
            <a:lvl3pPr marL="914287" marR="0" lvl="2" indent="0" algn="l" rtl="0">
              <a:spcBef>
                <a:spcPts val="0"/>
              </a:spcBef>
              <a:buNone/>
              <a:defRPr sz="1800" b="0" i="0" u="none" strike="noStrike" cap="none">
                <a:solidFill>
                  <a:schemeClr val="dk1"/>
                </a:solidFill>
                <a:latin typeface="Calibri"/>
                <a:ea typeface="Calibri"/>
                <a:cs typeface="Calibri"/>
                <a:sym typeface="Calibri"/>
              </a:defRPr>
            </a:lvl3pPr>
            <a:lvl4pPr marL="1371430" marR="0" lvl="3" indent="0" algn="l" rtl="0">
              <a:spcBef>
                <a:spcPts val="0"/>
              </a:spcBef>
              <a:buNone/>
              <a:defRPr sz="1800" b="0" i="0" u="none" strike="noStrike" cap="none">
                <a:solidFill>
                  <a:schemeClr val="dk1"/>
                </a:solidFill>
                <a:latin typeface="Calibri"/>
                <a:ea typeface="Calibri"/>
                <a:cs typeface="Calibri"/>
                <a:sym typeface="Calibri"/>
              </a:defRPr>
            </a:lvl4pPr>
            <a:lvl5pPr marL="1828573" marR="0" lvl="4" indent="0" algn="l" rtl="0">
              <a:spcBef>
                <a:spcPts val="0"/>
              </a:spcBef>
              <a:buNone/>
              <a:defRPr sz="1800" b="0" i="0" u="none" strike="noStrike" cap="none">
                <a:solidFill>
                  <a:schemeClr val="dk1"/>
                </a:solidFill>
                <a:latin typeface="Calibri"/>
                <a:ea typeface="Calibri"/>
                <a:cs typeface="Calibri"/>
                <a:sym typeface="Calibri"/>
              </a:defRPr>
            </a:lvl5pPr>
            <a:lvl6pPr marL="2285716" marR="0" lvl="5" indent="0" algn="l" rtl="0">
              <a:spcBef>
                <a:spcPts val="0"/>
              </a:spcBef>
              <a:buNone/>
              <a:defRPr sz="1800" b="0" i="0" u="none" strike="noStrike" cap="none">
                <a:solidFill>
                  <a:schemeClr val="dk1"/>
                </a:solidFill>
                <a:latin typeface="Calibri"/>
                <a:ea typeface="Calibri"/>
                <a:cs typeface="Calibri"/>
                <a:sym typeface="Calibri"/>
              </a:defRPr>
            </a:lvl6pPr>
            <a:lvl7pPr marL="2742860" marR="0" lvl="6" indent="0" algn="l" rtl="0">
              <a:spcBef>
                <a:spcPts val="0"/>
              </a:spcBef>
              <a:buNone/>
              <a:defRPr sz="1800" b="0" i="0" u="none" strike="noStrike" cap="none">
                <a:solidFill>
                  <a:schemeClr val="dk1"/>
                </a:solidFill>
                <a:latin typeface="Calibri"/>
                <a:ea typeface="Calibri"/>
                <a:cs typeface="Calibri"/>
                <a:sym typeface="Calibri"/>
              </a:defRPr>
            </a:lvl7pPr>
            <a:lvl8pPr marL="3200003" marR="0" lvl="7" indent="0" algn="l" rtl="0">
              <a:spcBef>
                <a:spcPts val="0"/>
              </a:spcBef>
              <a:buNone/>
              <a:defRPr sz="1800" b="0" i="0" u="none" strike="noStrike" cap="none">
                <a:solidFill>
                  <a:schemeClr val="dk1"/>
                </a:solidFill>
                <a:latin typeface="Calibri"/>
                <a:ea typeface="Calibri"/>
                <a:cs typeface="Calibri"/>
                <a:sym typeface="Calibri"/>
              </a:defRPr>
            </a:lvl8pPr>
            <a:lvl9pPr marL="3657145"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31523" y="4560573"/>
            <a:ext cx="5852159" cy="4320539"/>
          </a:xfrm>
          <a:prstGeom prst="rect">
            <a:avLst/>
          </a:prstGeom>
          <a:noFill/>
          <a:ln>
            <a:noFill/>
          </a:ln>
        </p:spPr>
        <p:txBody>
          <a:bodyPr lIns="91414" tIns="91414" rIns="91414" bIns="91414"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9119477"/>
            <a:ext cx="3169920" cy="480059"/>
          </a:xfrm>
          <a:prstGeom prst="rect">
            <a:avLst/>
          </a:prstGeom>
          <a:noFill/>
          <a:ln>
            <a:noFill/>
          </a:ln>
        </p:spPr>
        <p:txBody>
          <a:bodyPr lIns="91414" tIns="91414" rIns="91414" bIns="91414" anchor="b"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57143" marR="0" lvl="1" indent="0" algn="l" rtl="0">
              <a:spcBef>
                <a:spcPts val="0"/>
              </a:spcBef>
              <a:buNone/>
              <a:defRPr sz="1800" b="0" i="0" u="none" strike="noStrike" cap="none">
                <a:solidFill>
                  <a:schemeClr val="dk1"/>
                </a:solidFill>
                <a:latin typeface="Calibri"/>
                <a:ea typeface="Calibri"/>
                <a:cs typeface="Calibri"/>
                <a:sym typeface="Calibri"/>
              </a:defRPr>
            </a:lvl2pPr>
            <a:lvl3pPr marL="914287" marR="0" lvl="2" indent="0" algn="l" rtl="0">
              <a:spcBef>
                <a:spcPts val="0"/>
              </a:spcBef>
              <a:buNone/>
              <a:defRPr sz="1800" b="0" i="0" u="none" strike="noStrike" cap="none">
                <a:solidFill>
                  <a:schemeClr val="dk1"/>
                </a:solidFill>
                <a:latin typeface="Calibri"/>
                <a:ea typeface="Calibri"/>
                <a:cs typeface="Calibri"/>
                <a:sym typeface="Calibri"/>
              </a:defRPr>
            </a:lvl3pPr>
            <a:lvl4pPr marL="1371430" marR="0" lvl="3" indent="0" algn="l" rtl="0">
              <a:spcBef>
                <a:spcPts val="0"/>
              </a:spcBef>
              <a:buNone/>
              <a:defRPr sz="1800" b="0" i="0" u="none" strike="noStrike" cap="none">
                <a:solidFill>
                  <a:schemeClr val="dk1"/>
                </a:solidFill>
                <a:latin typeface="Calibri"/>
                <a:ea typeface="Calibri"/>
                <a:cs typeface="Calibri"/>
                <a:sym typeface="Calibri"/>
              </a:defRPr>
            </a:lvl4pPr>
            <a:lvl5pPr marL="1828573" marR="0" lvl="4" indent="0" algn="l" rtl="0">
              <a:spcBef>
                <a:spcPts val="0"/>
              </a:spcBef>
              <a:buNone/>
              <a:defRPr sz="1800" b="0" i="0" u="none" strike="noStrike" cap="none">
                <a:solidFill>
                  <a:schemeClr val="dk1"/>
                </a:solidFill>
                <a:latin typeface="Calibri"/>
                <a:ea typeface="Calibri"/>
                <a:cs typeface="Calibri"/>
                <a:sym typeface="Calibri"/>
              </a:defRPr>
            </a:lvl5pPr>
            <a:lvl6pPr marL="2285716" marR="0" lvl="5" indent="0" algn="l" rtl="0">
              <a:spcBef>
                <a:spcPts val="0"/>
              </a:spcBef>
              <a:buNone/>
              <a:defRPr sz="1800" b="0" i="0" u="none" strike="noStrike" cap="none">
                <a:solidFill>
                  <a:schemeClr val="dk1"/>
                </a:solidFill>
                <a:latin typeface="Calibri"/>
                <a:ea typeface="Calibri"/>
                <a:cs typeface="Calibri"/>
                <a:sym typeface="Calibri"/>
              </a:defRPr>
            </a:lvl6pPr>
            <a:lvl7pPr marL="2742860" marR="0" lvl="6" indent="0" algn="l" rtl="0">
              <a:spcBef>
                <a:spcPts val="0"/>
              </a:spcBef>
              <a:buNone/>
              <a:defRPr sz="1800" b="0" i="0" u="none" strike="noStrike" cap="none">
                <a:solidFill>
                  <a:schemeClr val="dk1"/>
                </a:solidFill>
                <a:latin typeface="Calibri"/>
                <a:ea typeface="Calibri"/>
                <a:cs typeface="Calibri"/>
                <a:sym typeface="Calibri"/>
              </a:defRPr>
            </a:lvl7pPr>
            <a:lvl8pPr marL="3200003" marR="0" lvl="7" indent="0" algn="l" rtl="0">
              <a:spcBef>
                <a:spcPts val="0"/>
              </a:spcBef>
              <a:buNone/>
              <a:defRPr sz="1800" b="0" i="0" u="none" strike="noStrike" cap="none">
                <a:solidFill>
                  <a:schemeClr val="dk1"/>
                </a:solidFill>
                <a:latin typeface="Calibri"/>
                <a:ea typeface="Calibri"/>
                <a:cs typeface="Calibri"/>
                <a:sym typeface="Calibri"/>
              </a:defRPr>
            </a:lvl8pPr>
            <a:lvl9pPr marL="3657145"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4143587" y="9119477"/>
            <a:ext cx="3169920" cy="480059"/>
          </a:xfrm>
          <a:prstGeom prst="rect">
            <a:avLst/>
          </a:prstGeom>
          <a:noFill/>
          <a:ln>
            <a:noFill/>
          </a:ln>
        </p:spPr>
        <p:txBody>
          <a:bodyPr lIns="96638" tIns="48319" rIns="96638" bIns="48319" anchor="b" anchorCtr="0">
            <a:noAutofit/>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a:t>
            </a:fld>
            <a:endParaRPr lang="en-US" sz="13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1</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6270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0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The Kiwanis Children’s Fund </a:t>
            </a: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exists to support Kiwanis International’s strategic priorities by a) building sustainability through an endowment, b) increasing donors and donations through annual giving, and c) building philanthropy and philanthropic competency throughout the organization.</a:t>
            </a:r>
            <a:endParaRPr lang="en-US" sz="1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i="1" dirty="0">
                <a:solidFill>
                  <a:schemeClr val="tx1"/>
                </a:solidFill>
                <a:latin typeface="Calibri" panose="020F0502020204030204" pitchFamily="34" charset="0"/>
                <a:ea typeface="Calibri" panose="020F0502020204030204" pitchFamily="34" charset="0"/>
                <a:cs typeface="Calibri" panose="020F0502020204030204" pitchFamily="34" charset="0"/>
              </a:rPr>
              <a:t>[CLICK]</a:t>
            </a:r>
          </a:p>
          <a:p>
            <a:pPr>
              <a:spcAft>
                <a:spcPts val="0"/>
              </a:spcAft>
            </a:pPr>
            <a:endParaRPr lang="en-US" sz="10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Kiwanis Youth Programs </a:t>
            </a: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exist to deliver Kiwanis-branded youth leadership, citizenship and service programs for children, adolescents and teens to and through the Kiwanis Global Network of Service.</a:t>
            </a:r>
            <a:endParaRPr lang="en-US" sz="1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i="1" dirty="0">
                <a:solidFill>
                  <a:schemeClr val="tx1"/>
                </a:solidFill>
                <a:latin typeface="Calibri" panose="020F0502020204030204" pitchFamily="34" charset="0"/>
                <a:ea typeface="Calibri" panose="020F0502020204030204" pitchFamily="34" charset="0"/>
                <a:cs typeface="Calibri" panose="020F0502020204030204" pitchFamily="34" charset="0"/>
              </a:rPr>
              <a:t>[CLICK]</a:t>
            </a:r>
          </a:p>
          <a:p>
            <a:pPr>
              <a:spcAft>
                <a:spcPts val="0"/>
              </a:spcAft>
            </a:pPr>
            <a:endParaRPr lang="en-US" sz="10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Circle K International </a:t>
            </a: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exists to deliver Kiwanis service and leadership programming to and through clubs on university and college campuses across the globe.</a:t>
            </a:r>
            <a:endParaRPr lang="en-US" sz="1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i="1" dirty="0">
                <a:solidFill>
                  <a:schemeClr val="tx1"/>
                </a:solidFill>
                <a:latin typeface="Calibri" panose="020F0502020204030204" pitchFamily="34" charset="0"/>
                <a:ea typeface="Calibri" panose="020F0502020204030204" pitchFamily="34" charset="0"/>
                <a:cs typeface="Calibri" panose="020F0502020204030204" pitchFamily="34" charset="0"/>
              </a:rPr>
              <a:t>[CLICK]</a:t>
            </a:r>
          </a:p>
          <a:p>
            <a:pPr>
              <a:spcAft>
                <a:spcPts val="0"/>
              </a:spcAft>
            </a:pPr>
            <a:endParaRPr lang="en-US" sz="10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Kiwanis districts</a:t>
            </a: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 exist to support Kiwanis International and its member clubs through growth and education of existing clubs and expansion of Kiwanis clubs into new communities.</a:t>
            </a:r>
            <a:endParaRPr lang="en-US" sz="1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i="1" dirty="0">
                <a:solidFill>
                  <a:schemeClr val="tx1"/>
                </a:solidFill>
                <a:latin typeface="Calibri" panose="020F0502020204030204" pitchFamily="34" charset="0"/>
                <a:ea typeface="Calibri" panose="020F0502020204030204" pitchFamily="34" charset="0"/>
                <a:cs typeface="Calibri" panose="020F0502020204030204" pitchFamily="34" charset="0"/>
              </a:rPr>
              <a:t>[CLICK]</a:t>
            </a:r>
          </a:p>
          <a:p>
            <a:pPr>
              <a:spcAft>
                <a:spcPts val="0"/>
              </a:spcAft>
            </a:pPr>
            <a:endParaRPr lang="en-US" sz="10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Other Kiwanis subsidiaries and affiliates </a:t>
            </a: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can be created to improve organizational efficiency, meet the ever-changing legal requirements and standards in different countries and regions, and deliver Kiwanis closer to the clubs.</a:t>
            </a:r>
            <a:endParaRPr lang="en-US" sz="1000" b="1"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10</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6096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458788" y="720725"/>
            <a:ext cx="6397625" cy="3598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753758" y="4410176"/>
            <a:ext cx="5852159" cy="4320539"/>
          </a:xfrm>
          <a:prstGeom prst="rect">
            <a:avLst/>
          </a:prstGeom>
          <a:noFill/>
          <a:ln>
            <a:noFill/>
          </a:ln>
        </p:spPr>
        <p:txBody>
          <a:bodyPr lIns="96612" tIns="48306" rIns="96612" bIns="48306" anchor="t" anchorCtr="0">
            <a:noAutofit/>
          </a:bodyPr>
          <a:lstStyle/>
          <a:p>
            <a:pPr>
              <a:buSzPct val="25000"/>
            </a:pPr>
            <a:r>
              <a:rPr lang="en-US" sz="1000" b="0" dirty="0">
                <a:solidFill>
                  <a:schemeClr val="tx1"/>
                </a:solidFill>
                <a:latin typeface="Calibri" panose="020F0502020204030204" pitchFamily="34" charset="0"/>
                <a:ea typeface="Arial"/>
                <a:cs typeface="Calibri" panose="020F0502020204030204" pitchFamily="34" charset="0"/>
                <a:sym typeface="Arial"/>
              </a:rPr>
              <a:t>We have centered our efforts in four priority areas. </a:t>
            </a:r>
          </a:p>
          <a:p>
            <a:pPr>
              <a:buSzPct val="25000"/>
            </a:pPr>
            <a:endParaRPr lang="en-US" sz="1000" b="0" dirty="0">
              <a:solidFill>
                <a:schemeClr val="tx1"/>
              </a:solidFill>
              <a:latin typeface="Calibri" panose="020F0502020204030204" pitchFamily="34" charset="0"/>
              <a:ea typeface="Arial"/>
              <a:cs typeface="Calibri" panose="020F0502020204030204" pitchFamily="34" charset="0"/>
              <a:sym typeface="Arial"/>
            </a:endParaRPr>
          </a:p>
          <a:p>
            <a:pPr>
              <a:buSzPct val="25000"/>
            </a:pPr>
            <a:r>
              <a:rPr lang="en-US" sz="1000" b="0" dirty="0">
                <a:solidFill>
                  <a:schemeClr val="tx1"/>
                </a:solidFill>
                <a:latin typeface="Calibri" panose="020F0502020204030204" pitchFamily="34" charset="0"/>
                <a:ea typeface="Arial"/>
                <a:cs typeface="Calibri" panose="020F0502020204030204" pitchFamily="34" charset="0"/>
                <a:sym typeface="Arial"/>
              </a:rPr>
              <a:t>Our goal today is to educate about the Kiwanis strategic plan so that you can help clubs understand the plan and the direction in which we will move forward in our communities. So let’s take a look at this plan in a more detailed way.  </a:t>
            </a:r>
          </a:p>
          <a:p>
            <a:r>
              <a:rPr lang="en-US" sz="1000" b="0" dirty="0">
                <a:solidFill>
                  <a:schemeClr val="tx1"/>
                </a:solidFill>
                <a:latin typeface="Calibri" panose="020F0502020204030204" pitchFamily="34" charset="0"/>
                <a:ea typeface="Arial"/>
                <a:cs typeface="Calibri" panose="020F0502020204030204" pitchFamily="34" charset="0"/>
                <a:sym typeface="Arial"/>
              </a:rPr>
              <a:t>What are these common Kiwanis goal areas? </a:t>
            </a:r>
            <a:endParaRPr lang="en-US" sz="10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1000" b="0" i="1" dirty="0">
                <a:solidFill>
                  <a:schemeClr val="tx1"/>
                </a:solidFill>
                <a:latin typeface="Calibri" panose="020F0502020204030204" pitchFamily="34" charset="0"/>
                <a:ea typeface="Calibri" panose="020F0502020204030204" pitchFamily="34" charset="0"/>
                <a:cs typeface="Calibri" panose="020F0502020204030204" pitchFamily="34" charset="0"/>
              </a:rPr>
              <a:t>[CLICK]</a:t>
            </a:r>
          </a:p>
          <a:p>
            <a:endParaRPr lang="en-US" sz="1000" b="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1000" b="0" dirty="0">
                <a:solidFill>
                  <a:schemeClr val="tx1"/>
                </a:solidFill>
                <a:latin typeface="Calibri" panose="020F0502020204030204" pitchFamily="34" charset="0"/>
                <a:ea typeface="Arial"/>
                <a:cs typeface="Calibri" panose="020F0502020204030204" pitchFamily="34" charset="0"/>
                <a:sym typeface="Arial"/>
              </a:rPr>
              <a:t>Membership and engagement</a:t>
            </a:r>
            <a:endParaRPr lang="en-US" sz="10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1000" b="0" i="1" dirty="0">
                <a:solidFill>
                  <a:schemeClr val="tx1"/>
                </a:solidFill>
                <a:latin typeface="Calibri" panose="020F0502020204030204" pitchFamily="34" charset="0"/>
                <a:ea typeface="Calibri" panose="020F0502020204030204" pitchFamily="34" charset="0"/>
                <a:cs typeface="Calibri" panose="020F0502020204030204" pitchFamily="34" charset="0"/>
              </a:rPr>
              <a:t>[CLICK]</a:t>
            </a:r>
          </a:p>
          <a:p>
            <a:endParaRPr lang="en-US" sz="1000" b="0" dirty="0">
              <a:solidFill>
                <a:schemeClr val="tx1"/>
              </a:solidFill>
              <a:latin typeface="Calibri" panose="020F0502020204030204" pitchFamily="34" charset="0"/>
              <a:ea typeface="Arial"/>
              <a:cs typeface="Calibri" panose="020F0502020204030204" pitchFamily="34" charset="0"/>
              <a:sym typeface="Arial"/>
            </a:endParaRPr>
          </a:p>
          <a:p>
            <a:r>
              <a:rPr lang="en-US" sz="1000" b="0" dirty="0">
                <a:solidFill>
                  <a:schemeClr val="tx1"/>
                </a:solidFill>
                <a:latin typeface="Calibri" panose="020F0502020204030204" pitchFamily="34" charset="0"/>
                <a:ea typeface="Arial"/>
                <a:cs typeface="Calibri" panose="020F0502020204030204" pitchFamily="34" charset="0"/>
                <a:sym typeface="Arial"/>
              </a:rPr>
              <a:t>Leadership and education</a:t>
            </a:r>
            <a:endParaRPr lang="en-US" sz="10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1000" b="0" i="1" dirty="0">
                <a:solidFill>
                  <a:schemeClr val="tx1"/>
                </a:solidFill>
                <a:latin typeface="Calibri" panose="020F0502020204030204" pitchFamily="34" charset="0"/>
                <a:ea typeface="Calibri" panose="020F0502020204030204" pitchFamily="34" charset="0"/>
                <a:cs typeface="Calibri" panose="020F0502020204030204" pitchFamily="34" charset="0"/>
              </a:rPr>
              <a:t>[CLICK]</a:t>
            </a:r>
          </a:p>
          <a:p>
            <a:endParaRPr lang="en-US" sz="1000" b="0" dirty="0">
              <a:solidFill>
                <a:schemeClr val="tx1"/>
              </a:solidFill>
              <a:latin typeface="Calibri" panose="020F0502020204030204" pitchFamily="34" charset="0"/>
              <a:ea typeface="Arial"/>
              <a:cs typeface="Calibri" panose="020F0502020204030204" pitchFamily="34" charset="0"/>
              <a:sym typeface="Arial"/>
            </a:endParaRPr>
          </a:p>
          <a:p>
            <a:r>
              <a:rPr lang="en-US" sz="1000" b="0" dirty="0">
                <a:solidFill>
                  <a:schemeClr val="tx1"/>
                </a:solidFill>
                <a:latin typeface="Calibri" panose="020F0502020204030204" pitchFamily="34" charset="0"/>
                <a:ea typeface="Arial"/>
                <a:cs typeface="Calibri" panose="020F0502020204030204" pitchFamily="34" charset="0"/>
                <a:sym typeface="Arial"/>
              </a:rPr>
              <a:t>Community impact </a:t>
            </a:r>
            <a:endParaRPr lang="en-US" sz="10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1000" b="0" i="1" dirty="0">
                <a:solidFill>
                  <a:schemeClr val="tx1"/>
                </a:solidFill>
                <a:latin typeface="Calibri" panose="020F0502020204030204" pitchFamily="34" charset="0"/>
                <a:ea typeface="Calibri" panose="020F0502020204030204" pitchFamily="34" charset="0"/>
                <a:cs typeface="Calibri" panose="020F0502020204030204" pitchFamily="34" charset="0"/>
              </a:rPr>
              <a:t>[CLICK]</a:t>
            </a:r>
          </a:p>
          <a:p>
            <a:endParaRPr lang="en-US" sz="1000" b="0" dirty="0">
              <a:solidFill>
                <a:schemeClr val="tx1"/>
              </a:solidFill>
              <a:latin typeface="Calibri" panose="020F0502020204030204" pitchFamily="34" charset="0"/>
              <a:ea typeface="Arial"/>
              <a:cs typeface="Calibri" panose="020F0502020204030204" pitchFamily="34" charset="0"/>
              <a:sym typeface="Arial"/>
            </a:endParaRPr>
          </a:p>
          <a:p>
            <a:r>
              <a:rPr lang="en-US" sz="1000" b="0" dirty="0">
                <a:solidFill>
                  <a:schemeClr val="tx1"/>
                </a:solidFill>
                <a:latin typeface="Calibri" panose="020F0502020204030204" pitchFamily="34" charset="0"/>
                <a:ea typeface="Arial"/>
                <a:cs typeface="Calibri" panose="020F0502020204030204" pitchFamily="34" charset="0"/>
                <a:sym typeface="Arial"/>
              </a:rPr>
              <a:t>Branding and image</a:t>
            </a:r>
            <a:endParaRPr lang="en-US" sz="10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1000" b="0" i="1" dirty="0">
                <a:solidFill>
                  <a:schemeClr val="tx1"/>
                </a:solidFill>
                <a:latin typeface="Calibri" panose="020F0502020204030204" pitchFamily="34" charset="0"/>
                <a:ea typeface="Calibri" panose="020F0502020204030204" pitchFamily="34" charset="0"/>
                <a:cs typeface="Calibri" panose="020F0502020204030204" pitchFamily="34" charset="0"/>
              </a:rPr>
              <a:t>[CLICK]</a:t>
            </a:r>
          </a:p>
          <a:p>
            <a:endParaRPr lang="en-US" sz="1000" b="0" dirty="0">
              <a:solidFill>
                <a:schemeClr val="tx1"/>
              </a:solidFill>
              <a:latin typeface="Calibri" panose="020F0502020204030204" pitchFamily="34" charset="0"/>
              <a:ea typeface="Arial"/>
              <a:cs typeface="Calibri" panose="020F0502020204030204" pitchFamily="34" charset="0"/>
              <a:sym typeface="Arial"/>
            </a:endParaRPr>
          </a:p>
          <a:p>
            <a:r>
              <a:rPr lang="en-US" sz="1000" b="0" dirty="0">
                <a:solidFill>
                  <a:schemeClr val="tx1"/>
                </a:solidFill>
                <a:latin typeface="Calibri" panose="020F0502020204030204" pitchFamily="34" charset="0"/>
                <a:ea typeface="Arial"/>
                <a:cs typeface="Calibri" panose="020F0502020204030204" pitchFamily="34" charset="0"/>
                <a:sym typeface="Arial"/>
              </a:rPr>
              <a:t>Financial viability</a:t>
            </a:r>
            <a:endParaRPr lang="en-US" sz="10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buSzPct val="25000"/>
            </a:pPr>
            <a:endParaRPr lang="en-US" sz="1000" b="0" dirty="0">
              <a:solidFill>
                <a:schemeClr val="tx1"/>
              </a:solidFill>
              <a:latin typeface="Calibri" panose="020F0502020204030204" pitchFamily="34" charset="0"/>
              <a:ea typeface="Arial"/>
              <a:cs typeface="Calibri" panose="020F0502020204030204" pitchFamily="34" charset="0"/>
              <a:sym typeface="Arial"/>
            </a:endParaRPr>
          </a:p>
          <a:p>
            <a:r>
              <a:rPr lang="en-US" sz="1000" b="0" i="1" dirty="0">
                <a:solidFill>
                  <a:schemeClr val="tx1"/>
                </a:solidFill>
                <a:latin typeface="Calibri" panose="020F0502020204030204" pitchFamily="34" charset="0"/>
                <a:cs typeface="Calibri" panose="020F0502020204030204" pitchFamily="34" charset="0"/>
              </a:rPr>
              <a:t>All five of these are important and needed at every level. Each priority area supports the other four!</a:t>
            </a:r>
            <a:endParaRPr lang="en-US" sz="10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62" name="Shape 262"/>
          <p:cNvSpPr txBox="1">
            <a:spLocks noGrp="1"/>
          </p:cNvSpPr>
          <p:nvPr>
            <p:ph type="sldNum" idx="12"/>
          </p:nvPr>
        </p:nvSpPr>
        <p:spPr>
          <a:xfrm>
            <a:off x="4143590" y="9119476"/>
            <a:ext cx="3169919" cy="480059"/>
          </a:xfrm>
          <a:prstGeom prst="rect">
            <a:avLst/>
          </a:prstGeom>
          <a:noFill/>
          <a:ln>
            <a:noFill/>
          </a:ln>
        </p:spPr>
        <p:txBody>
          <a:bodyPr lIns="96612" tIns="48306" rIns="96612" bIns="48306"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3587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lnSpc>
                <a:spcPct val="100000"/>
              </a:lnSpc>
              <a:spcBef>
                <a:spcPts val="0"/>
              </a:spcBef>
              <a:spcAft>
                <a:spcPts val="0"/>
              </a:spcAft>
              <a:defRPr/>
            </a:pPr>
            <a:r>
              <a:rPr lang="en-US" sz="1000" dirty="0">
                <a:solidFill>
                  <a:schemeClr val="tx1"/>
                </a:solidFill>
                <a:latin typeface="Calibri" panose="020F0502020204030204" pitchFamily="34" charset="0"/>
                <a:cs typeface="Calibri" panose="020F0502020204030204" pitchFamily="34" charset="0"/>
              </a:rPr>
              <a:t>We can do nothing without members. So let’s begin there… with Membership and Engagement</a:t>
            </a:r>
          </a:p>
          <a:p>
            <a:pPr>
              <a:lnSpc>
                <a:spcPct val="100000"/>
              </a:lnSpc>
              <a:spcBef>
                <a:spcPts val="0"/>
              </a:spcBef>
              <a:spcAft>
                <a:spcPts val="0"/>
              </a:spcAft>
            </a:pPr>
            <a:endParaRPr lang="en-US" sz="1000" dirty="0">
              <a:solidFill>
                <a:schemeClr val="tx1"/>
              </a:solidFill>
              <a:latin typeface="Calibri" panose="020F0502020204030204" pitchFamily="34" charset="0"/>
              <a:cs typeface="Calibri" panose="020F0502020204030204" pitchFamily="34" charset="0"/>
            </a:endParaRPr>
          </a:p>
          <a:p>
            <a:pPr>
              <a:lnSpc>
                <a:spcPct val="100000"/>
              </a:lnSpc>
              <a:spcBef>
                <a:spcPts val="0"/>
              </a:spcBef>
              <a:spcAft>
                <a:spcPts val="0"/>
              </a:spcAft>
            </a:pPr>
            <a:r>
              <a:rPr lang="en-US" sz="10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Goal:</a:t>
            </a: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 Build, retain and support a growing Kiwanis membership network</a:t>
            </a:r>
          </a:p>
          <a:p>
            <a:pPr>
              <a:lnSpc>
                <a:spcPct val="100000"/>
              </a:lnSpc>
              <a:spcBef>
                <a:spcPts val="0"/>
              </a:spcBef>
              <a:spcAft>
                <a:spcPts val="0"/>
              </a:spcAft>
            </a:pP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p>
          <a:p>
            <a:pPr>
              <a:lnSpc>
                <a:spcPct val="100000"/>
              </a:lnSpc>
              <a:spcBef>
                <a:spcPts val="0"/>
              </a:spcBef>
              <a:spcAft>
                <a:spcPts val="0"/>
              </a:spcAft>
            </a:pP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Kiwanis inspires and engages men, women, youth, corporations, other nonprofits, partners and communities to make the world a better place for children to thrive. Helping existing clubs grow and introducing new clubs into communities remain the top priority for the organization. Belonging to Kiwanis means being part of a massive force for positive change in the world.</a:t>
            </a:r>
          </a:p>
          <a:p>
            <a:pPr>
              <a:lnSpc>
                <a:spcPct val="100000"/>
              </a:lnSpc>
              <a:spcBef>
                <a:spcPts val="0"/>
              </a:spcBef>
              <a:spcAft>
                <a:spcPts val="0"/>
              </a:spcAft>
            </a:pPr>
            <a:r>
              <a:rPr lang="en-US" sz="10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endPar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00000"/>
              </a:lnSpc>
              <a:spcBef>
                <a:spcPts val="0"/>
              </a:spcBef>
              <a:spcAft>
                <a:spcPts val="0"/>
              </a:spcAft>
              <a:buClr>
                <a:schemeClr val="dk1"/>
              </a:buClr>
              <a:buSzPct val="25000"/>
            </a:pPr>
            <a:r>
              <a:rPr lang="en-US" sz="1000" dirty="0">
                <a:solidFill>
                  <a:schemeClr val="tx1"/>
                </a:solidFill>
                <a:latin typeface="Calibri" panose="020F0502020204030204" pitchFamily="34" charset="0"/>
                <a:cs typeface="Calibri" panose="020F0502020204030204" pitchFamily="34" charset="0"/>
              </a:rPr>
              <a:t>This means opening more clubs, growing existing membership, strengthening the club experience, etc. </a:t>
            </a:r>
          </a:p>
          <a:p>
            <a:pPr>
              <a:lnSpc>
                <a:spcPct val="100000"/>
              </a:lnSpc>
              <a:spcBef>
                <a:spcPts val="0"/>
              </a:spcBef>
              <a:spcAft>
                <a:spcPts val="0"/>
              </a:spcAft>
            </a:pPr>
            <a:endParaRPr lang="en-US" sz="1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spcAft>
                <a:spcPts val="0"/>
              </a:spcAft>
              <a:buSzPct val="25000"/>
            </a:pPr>
            <a:r>
              <a:rPr lang="en-US" sz="1000" dirty="0">
                <a:solidFill>
                  <a:schemeClr val="tx1"/>
                </a:solidFill>
                <a:latin typeface="Calibri" panose="020F0502020204030204" pitchFamily="34" charset="0"/>
                <a:cs typeface="Calibri" panose="020F0502020204030204" pitchFamily="34" charset="0"/>
              </a:rPr>
              <a:t>To support this goal, Kiwanis International’s strategies are:</a:t>
            </a:r>
          </a:p>
          <a:p>
            <a:pPr marL="658259" indent="-179525">
              <a:lnSpc>
                <a:spcPct val="100000"/>
              </a:lnSpc>
              <a:spcBef>
                <a:spcPts val="0"/>
              </a:spcBef>
              <a:spcAft>
                <a:spcPts val="0"/>
              </a:spcAft>
              <a:buFont typeface="Arial" panose="020B0604020202020204" pitchFamily="34" charset="0"/>
              <a:buChar char="•"/>
            </a:pPr>
            <a:r>
              <a:rPr lang="en-US" altLang="en-US" sz="1000" dirty="0">
                <a:solidFill>
                  <a:schemeClr val="tx1"/>
                </a:solidFill>
                <a:latin typeface="Calibri" panose="020F0502020204030204" pitchFamily="34" charset="0"/>
                <a:cs typeface="Calibri" panose="020F0502020204030204" pitchFamily="34" charset="0"/>
              </a:rPr>
              <a:t>Focus responsibility and accountability for growth to officers of Kiwanis International, subsidiaries and districts. </a:t>
            </a:r>
          </a:p>
          <a:p>
            <a:pPr marL="658259" indent="-179525">
              <a:lnSpc>
                <a:spcPct val="100000"/>
              </a:lnSpc>
              <a:spcBef>
                <a:spcPts val="0"/>
              </a:spcBef>
              <a:spcAft>
                <a:spcPts val="0"/>
              </a:spcAft>
              <a:buFont typeface="Arial" panose="020B0604020202020204" pitchFamily="34" charset="0"/>
              <a:buChar char="•"/>
            </a:pPr>
            <a:r>
              <a:rPr lang="en-US" altLang="en-US" sz="1000" dirty="0">
                <a:solidFill>
                  <a:schemeClr val="tx1"/>
                </a:solidFill>
                <a:latin typeface="Calibri" panose="020F0502020204030204" pitchFamily="34" charset="0"/>
                <a:cs typeface="Calibri" panose="020F0502020204030204" pitchFamily="34" charset="0"/>
              </a:rPr>
              <a:t>Prioritize membership growth and retention for existing clubs.</a:t>
            </a:r>
          </a:p>
          <a:p>
            <a:pPr marL="658259" indent="-179525">
              <a:lnSpc>
                <a:spcPct val="100000"/>
              </a:lnSpc>
              <a:spcBef>
                <a:spcPts val="0"/>
              </a:spcBef>
              <a:spcAft>
                <a:spcPts val="0"/>
              </a:spcAft>
              <a:buFont typeface="Arial" panose="020B0604020202020204" pitchFamily="34" charset="0"/>
              <a:buChar char="•"/>
            </a:pPr>
            <a:r>
              <a:rPr lang="en-US" altLang="en-US" sz="1000" dirty="0">
                <a:solidFill>
                  <a:schemeClr val="tx1"/>
                </a:solidFill>
                <a:latin typeface="Calibri" panose="020F0502020204030204" pitchFamily="34" charset="0"/>
                <a:cs typeface="Calibri" panose="020F0502020204030204" pitchFamily="34" charset="0"/>
              </a:rPr>
              <a:t>Institutionalize new club growth in every district.</a:t>
            </a:r>
          </a:p>
          <a:p>
            <a:pPr marL="658259" indent="-179525">
              <a:lnSpc>
                <a:spcPct val="100000"/>
              </a:lnSpc>
              <a:spcBef>
                <a:spcPts val="0"/>
              </a:spcBef>
              <a:spcAft>
                <a:spcPts val="0"/>
              </a:spcAft>
              <a:buFont typeface="Arial" panose="020B0604020202020204" pitchFamily="34" charset="0"/>
              <a:buChar char="•"/>
            </a:pPr>
            <a:r>
              <a:rPr lang="en-US" altLang="en-US" sz="1000" dirty="0">
                <a:solidFill>
                  <a:schemeClr val="tx1"/>
                </a:solidFill>
                <a:latin typeface="Calibri" panose="020F0502020204030204" pitchFamily="34" charset="0"/>
                <a:cs typeface="Calibri" panose="020F0502020204030204" pitchFamily="34" charset="0"/>
              </a:rPr>
              <a:t>Improve the club experience.</a:t>
            </a:r>
          </a:p>
          <a:p>
            <a:pPr marL="658259" indent="-179525">
              <a:lnSpc>
                <a:spcPct val="100000"/>
              </a:lnSpc>
              <a:spcBef>
                <a:spcPts val="0"/>
              </a:spcBef>
              <a:spcAft>
                <a:spcPts val="0"/>
              </a:spcAft>
              <a:buFont typeface="Arial" panose="020B0604020202020204" pitchFamily="34" charset="0"/>
              <a:buChar char="•"/>
            </a:pPr>
            <a:r>
              <a:rPr lang="en-US" altLang="en-US" sz="1000" dirty="0">
                <a:solidFill>
                  <a:schemeClr val="tx1"/>
                </a:solidFill>
                <a:latin typeface="Calibri" panose="020F0502020204030204" pitchFamily="34" charset="0"/>
                <a:cs typeface="Calibri" panose="020F0502020204030204" pitchFamily="34" charset="0"/>
              </a:rPr>
              <a:t>Maximize the use of technology.</a:t>
            </a:r>
          </a:p>
          <a:p>
            <a:pPr marL="658259" indent="-179525">
              <a:lnSpc>
                <a:spcPct val="100000"/>
              </a:lnSpc>
              <a:spcBef>
                <a:spcPts val="0"/>
              </a:spcBef>
              <a:spcAft>
                <a:spcPts val="0"/>
              </a:spcAft>
              <a:buFont typeface="Arial" panose="020B0604020202020204" pitchFamily="34" charset="0"/>
              <a:buChar char="•"/>
            </a:pPr>
            <a:r>
              <a:rPr lang="en-US" altLang="en-US" sz="1000" dirty="0">
                <a:solidFill>
                  <a:schemeClr val="tx1"/>
                </a:solidFill>
                <a:latin typeface="Calibri" panose="020F0502020204030204" pitchFamily="34" charset="0"/>
                <a:cs typeface="Calibri" panose="020F0502020204030204" pitchFamily="34" charset="0"/>
              </a:rPr>
              <a:t>Keep former members engaged as supporters and donors.</a:t>
            </a:r>
          </a:p>
          <a:p>
            <a:pPr marL="658259" indent="-179525">
              <a:lnSpc>
                <a:spcPct val="100000"/>
              </a:lnSpc>
              <a:spcBef>
                <a:spcPts val="0"/>
              </a:spcBef>
              <a:spcAft>
                <a:spcPts val="0"/>
              </a:spcAft>
              <a:buFont typeface="Arial" panose="020B0604020202020204" pitchFamily="34" charset="0"/>
              <a:buChar char="•"/>
            </a:pPr>
            <a:r>
              <a:rPr lang="en-US" altLang="en-US" sz="1000" dirty="0">
                <a:solidFill>
                  <a:schemeClr val="tx1"/>
                </a:solidFill>
                <a:latin typeface="Calibri" panose="020F0502020204030204" pitchFamily="34" charset="0"/>
                <a:cs typeface="Calibri" panose="020F0502020204030204" pitchFamily="34" charset="0"/>
              </a:rPr>
              <a:t>Expand successful SLP programs for growth.</a:t>
            </a:r>
            <a:endParaRPr lang="en-US" sz="1000" dirty="0">
              <a:solidFill>
                <a:schemeClr val="tx1"/>
              </a:solidFill>
              <a:latin typeface="Calibri" panose="020F0502020204030204" pitchFamily="34" charset="0"/>
              <a:cs typeface="Calibri" panose="020F0502020204030204" pitchFamily="34" charset="0"/>
            </a:endParaRPr>
          </a:p>
          <a:p>
            <a:pPr>
              <a:lnSpc>
                <a:spcPct val="100000"/>
              </a:lnSpc>
              <a:spcBef>
                <a:spcPts val="0"/>
              </a:spcBef>
              <a:spcAft>
                <a:spcPts val="0"/>
              </a:spcAft>
              <a:buSzPct val="25000"/>
            </a:pPr>
            <a:endParaRPr lang="en-US" sz="1000" dirty="0">
              <a:solidFill>
                <a:schemeClr val="tx1"/>
              </a:solidFill>
              <a:latin typeface="Calibri" panose="020F0502020204030204" pitchFamily="34" charset="0"/>
              <a:cs typeface="Calibri" panose="020F0502020204030204" pitchFamily="34" charset="0"/>
            </a:endParaRPr>
          </a:p>
          <a:p>
            <a:pPr>
              <a:lnSpc>
                <a:spcPct val="100000"/>
              </a:lnSpc>
              <a:spcBef>
                <a:spcPts val="0"/>
              </a:spcBef>
              <a:spcAft>
                <a:spcPts val="0"/>
              </a:spcAft>
              <a:buSzPct val="25000"/>
            </a:pPr>
            <a:r>
              <a:rPr lang="en-US" sz="1000" dirty="0">
                <a:solidFill>
                  <a:schemeClr val="tx1"/>
                </a:solidFill>
                <a:latin typeface="Calibri" panose="020F0502020204030204" pitchFamily="34" charset="0"/>
                <a:cs typeface="Calibri" panose="020F0502020204030204" pitchFamily="34" charset="0"/>
              </a:rPr>
              <a:t>What is the goal in your district? What is the goal of your club?</a:t>
            </a:r>
            <a:endParaRPr lang="en-US" sz="1100"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12</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4064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0"/>
              </a:spcAft>
            </a:pPr>
            <a:r>
              <a:rPr lang="en-US" sz="10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Goal:</a:t>
            </a: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 Develop competent, capable, caring leaders across the Kiwanis family</a:t>
            </a:r>
          </a:p>
          <a:p>
            <a:pPr>
              <a:lnSpc>
                <a:spcPct val="100000"/>
              </a:lnSpc>
              <a:spcBef>
                <a:spcPts val="0"/>
              </a:spcBef>
              <a:spcAft>
                <a:spcPts val="0"/>
              </a:spcAft>
            </a:pP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p>
          <a:p>
            <a:pPr>
              <a:lnSpc>
                <a:spcPct val="100000"/>
              </a:lnSpc>
              <a:spcBef>
                <a:spcPts val="0"/>
              </a:spcBef>
              <a:spcAft>
                <a:spcPts val="0"/>
              </a:spcAft>
            </a:pP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A strong leadership pipeline of current and future leaders is essential for the entire organization to accomplish its mission. The leadership development and education infrastructure must be redesigned and reconstructed. Strong leaders mean strong clubs, strong districts and a strong worldwide movement.</a:t>
            </a:r>
            <a:r>
              <a:rPr lang="en-US" sz="10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p>
          <a:p>
            <a:pPr>
              <a:lnSpc>
                <a:spcPct val="100000"/>
              </a:lnSpc>
              <a:spcBef>
                <a:spcPts val="0"/>
              </a:spcBef>
              <a:spcAft>
                <a:spcPts val="0"/>
              </a:spcAft>
            </a:pPr>
            <a:endParaRPr lang="en-US" sz="1000" b="1"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00000"/>
              </a:lnSpc>
              <a:spcBef>
                <a:spcPts val="0"/>
              </a:spcBef>
              <a:spcAft>
                <a:spcPts val="0"/>
              </a:spcAft>
              <a:buSzPct val="25000"/>
            </a:pPr>
            <a:r>
              <a:rPr lang="en-US" sz="1000" dirty="0">
                <a:solidFill>
                  <a:schemeClr val="tx1"/>
                </a:solidFill>
                <a:latin typeface="Calibri" panose="020F0502020204030204" pitchFamily="34" charset="0"/>
                <a:cs typeface="Calibri" panose="020F0502020204030204" pitchFamily="34" charset="0"/>
              </a:rPr>
              <a:t>To support our Leadership and Educations goals, Kiwanis International’s strategies are:</a:t>
            </a:r>
          </a:p>
          <a:p>
            <a:pPr marL="754671" indent="-299209">
              <a:lnSpc>
                <a:spcPct val="100000"/>
              </a:lnSpc>
              <a:spcBef>
                <a:spcPts val="0"/>
              </a:spcBef>
              <a:spcAft>
                <a:spcPts val="0"/>
              </a:spcAft>
              <a:buFont typeface="Arial" panose="020B0604020202020204" pitchFamily="34" charset="0"/>
              <a:buChar char="•"/>
            </a:pPr>
            <a:r>
              <a:rPr lang="en-US" altLang="en-US" sz="1000" dirty="0">
                <a:solidFill>
                  <a:schemeClr val="tx1"/>
                </a:solidFill>
                <a:latin typeface="Calibri" panose="020F0502020204030204" pitchFamily="34" charset="0"/>
                <a:cs typeface="Calibri" panose="020F0502020204030204" pitchFamily="34" charset="0"/>
              </a:rPr>
              <a:t>Assess all district and KI leadership positions, modernize roles and responsibilities to meet future needs</a:t>
            </a:r>
          </a:p>
          <a:p>
            <a:pPr marL="754671" indent="-299209">
              <a:lnSpc>
                <a:spcPct val="100000"/>
              </a:lnSpc>
              <a:spcBef>
                <a:spcPts val="0"/>
              </a:spcBef>
              <a:spcAft>
                <a:spcPts val="0"/>
              </a:spcAft>
              <a:buFont typeface="Arial" panose="020B0604020202020204" pitchFamily="34" charset="0"/>
              <a:buChar char="•"/>
            </a:pPr>
            <a:r>
              <a:rPr lang="en-US" altLang="en-US" sz="1000" dirty="0">
                <a:solidFill>
                  <a:schemeClr val="tx1"/>
                </a:solidFill>
                <a:latin typeface="Calibri" panose="020F0502020204030204" pitchFamily="34" charset="0"/>
                <a:cs typeface="Calibri" panose="020F0502020204030204" pitchFamily="34" charset="0"/>
              </a:rPr>
              <a:t>Assess current educational components and realign future offerings and delivery to accomplish goals</a:t>
            </a:r>
          </a:p>
          <a:p>
            <a:pPr marL="754671" indent="-299209">
              <a:lnSpc>
                <a:spcPct val="100000"/>
              </a:lnSpc>
              <a:spcBef>
                <a:spcPts val="0"/>
              </a:spcBef>
              <a:spcAft>
                <a:spcPts val="0"/>
              </a:spcAft>
              <a:buFont typeface="Arial" panose="020B0604020202020204" pitchFamily="34" charset="0"/>
              <a:buChar char="•"/>
            </a:pPr>
            <a:r>
              <a:rPr lang="en-US" altLang="en-US" sz="1000" dirty="0">
                <a:solidFill>
                  <a:schemeClr val="tx1"/>
                </a:solidFill>
                <a:latin typeface="Calibri" panose="020F0502020204030204" pitchFamily="34" charset="0"/>
                <a:cs typeface="Calibri" panose="020F0502020204030204" pitchFamily="34" charset="0"/>
              </a:rPr>
              <a:t>Create resources and pathways for future and emerging leaders</a:t>
            </a:r>
          </a:p>
          <a:p>
            <a:pPr marL="754671" indent="-299209">
              <a:lnSpc>
                <a:spcPct val="100000"/>
              </a:lnSpc>
              <a:spcBef>
                <a:spcPts val="0"/>
              </a:spcBef>
              <a:spcAft>
                <a:spcPts val="0"/>
              </a:spcAft>
              <a:buFont typeface="Arial" panose="020B0604020202020204" pitchFamily="34" charset="0"/>
              <a:buChar char="•"/>
            </a:pPr>
            <a:r>
              <a:rPr lang="en-US" altLang="en-US" sz="1000" dirty="0">
                <a:solidFill>
                  <a:schemeClr val="tx1"/>
                </a:solidFill>
                <a:latin typeface="Calibri" panose="020F0502020204030204" pitchFamily="34" charset="0"/>
                <a:cs typeface="Calibri" panose="020F0502020204030204" pitchFamily="34" charset="0"/>
              </a:rPr>
              <a:t>Make necessary governance structure changes </a:t>
            </a:r>
          </a:p>
          <a:p>
            <a:pPr marL="754671" indent="-299209">
              <a:lnSpc>
                <a:spcPct val="100000"/>
              </a:lnSpc>
              <a:spcBef>
                <a:spcPts val="0"/>
              </a:spcBef>
              <a:spcAft>
                <a:spcPts val="0"/>
              </a:spcAft>
              <a:buFont typeface="Arial" panose="020B0604020202020204" pitchFamily="34" charset="0"/>
              <a:buChar char="•"/>
            </a:pPr>
            <a:r>
              <a:rPr lang="en-US" altLang="en-US" sz="1000" dirty="0">
                <a:solidFill>
                  <a:schemeClr val="tx1"/>
                </a:solidFill>
                <a:latin typeface="Calibri" panose="020F0502020204030204" pitchFamily="34" charset="0"/>
                <a:cs typeface="Calibri" panose="020F0502020204030204" pitchFamily="34" charset="0"/>
              </a:rPr>
              <a:t>Invest in a major leadership and education initiative</a:t>
            </a:r>
            <a:endPar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13</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4028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buSzPct val="25000"/>
            </a:pPr>
            <a:r>
              <a:rPr lang="en-US" sz="1000" dirty="0">
                <a:solidFill>
                  <a:schemeClr val="tx1"/>
                </a:solidFill>
                <a:latin typeface="Calibri" panose="020F0502020204030204" pitchFamily="34" charset="0"/>
                <a:ea typeface="Arial"/>
                <a:cs typeface="Calibri" panose="020F0502020204030204" pitchFamily="34" charset="0"/>
                <a:sym typeface="Arial"/>
              </a:rPr>
              <a:t>Priority: Community Impact </a:t>
            </a:r>
          </a:p>
          <a:p>
            <a:pPr>
              <a:lnSpc>
                <a:spcPct val="100000"/>
              </a:lnSpc>
              <a:spcAft>
                <a:spcPts val="0"/>
              </a:spcAft>
              <a:buSzPct val="25000"/>
            </a:pPr>
            <a:endParaRPr lang="en-US" sz="1000" dirty="0">
              <a:solidFill>
                <a:schemeClr val="tx1"/>
              </a:solidFill>
              <a:latin typeface="Calibri" panose="020F0502020204030204" pitchFamily="34" charset="0"/>
              <a:ea typeface="Arial"/>
              <a:cs typeface="Calibri" panose="020F0502020204030204" pitchFamily="34" charset="0"/>
              <a:sym typeface="Arial"/>
            </a:endParaRPr>
          </a:p>
          <a:p>
            <a:pPr>
              <a:lnSpc>
                <a:spcPct val="100000"/>
              </a:lnSpc>
              <a:spcAft>
                <a:spcPts val="0"/>
              </a:spcAft>
              <a:buSzPct val="25000"/>
            </a:pPr>
            <a:r>
              <a:rPr lang="en-US" sz="1000" dirty="0">
                <a:solidFill>
                  <a:schemeClr val="tx1"/>
                </a:solidFill>
                <a:latin typeface="Calibri" panose="020F0502020204030204" pitchFamily="34" charset="0"/>
                <a:ea typeface="Arial"/>
                <a:cs typeface="Calibri" panose="020F0502020204030204" pitchFamily="34" charset="0"/>
                <a:sym typeface="Arial"/>
              </a:rPr>
              <a:t>Our strategic plan is like a puzzle, it takes many pieces in the right place to give you the picture you want. We’ve looked at membership and engagement. Let’s take a look at our next priority area, community impact.</a:t>
            </a:r>
          </a:p>
          <a:p>
            <a:pPr>
              <a:lnSpc>
                <a:spcPct val="100000"/>
              </a:lnSpc>
              <a:spcAft>
                <a:spcPts val="0"/>
              </a:spcAft>
              <a:buSzPct val="25000"/>
            </a:pPr>
            <a:endParaRPr lang="en-US" sz="1000" dirty="0">
              <a:solidFill>
                <a:schemeClr val="tx1"/>
              </a:solidFill>
              <a:latin typeface="Calibri" panose="020F0502020204030204" pitchFamily="34" charset="0"/>
              <a:ea typeface="Arial"/>
              <a:cs typeface="Calibri" panose="020F0502020204030204" pitchFamily="34" charset="0"/>
              <a:sym typeface="Arial"/>
            </a:endParaRPr>
          </a:p>
          <a:p>
            <a:pPr>
              <a:lnSpc>
                <a:spcPct val="100000"/>
              </a:lnSpc>
              <a:spcAft>
                <a:spcPts val="0"/>
              </a:spcAft>
            </a:pPr>
            <a:r>
              <a:rPr lang="en-US" sz="10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Goal:</a:t>
            </a: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 Perform meaningful service, with service to children as our priority</a:t>
            </a:r>
          </a:p>
          <a:p>
            <a:pPr>
              <a:lnSpc>
                <a:spcPct val="100000"/>
              </a:lnSpc>
              <a:spcAft>
                <a:spcPts val="0"/>
              </a:spcAft>
            </a:pP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p>
          <a:p>
            <a:pPr>
              <a:lnSpc>
                <a:spcPct val="100000"/>
              </a:lnSpc>
              <a:spcAft>
                <a:spcPts val="0"/>
              </a:spcAft>
            </a:pP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Kiwanis is best expressed through meaningful service in communities around the world. Since the inception of the organization, meeting the needs of children and developing youth leaders has been what Kiwanis clubs do best. When we work together and with other organizations to address important needs for children. We change lives, build stronger communities and in doing so, improve our own lives.</a:t>
            </a:r>
          </a:p>
          <a:p>
            <a:pPr>
              <a:lnSpc>
                <a:spcPct val="100000"/>
              </a:lnSpc>
              <a:spcAft>
                <a:spcPts val="0"/>
              </a:spcAft>
            </a:pPr>
            <a:endPar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00000"/>
              </a:lnSpc>
              <a:spcAft>
                <a:spcPts val="0"/>
              </a:spcAft>
              <a:buSzPct val="25000"/>
            </a:pPr>
            <a:r>
              <a:rPr lang="en-US" sz="1000" dirty="0">
                <a:solidFill>
                  <a:schemeClr val="tx1"/>
                </a:solidFill>
                <a:latin typeface="Calibri" panose="020F0502020204030204" pitchFamily="34" charset="0"/>
                <a:cs typeface="Calibri" panose="020F0502020204030204" pitchFamily="34" charset="0"/>
              </a:rPr>
              <a:t>To support the Community Impact goal, our strategies are:</a:t>
            </a:r>
          </a:p>
          <a:p>
            <a:pPr marL="784592" indent="-299209">
              <a:lnSpc>
                <a:spcPct val="100000"/>
              </a:lnSpc>
              <a:spcAft>
                <a:spcPts val="0"/>
              </a:spcAft>
              <a:buFont typeface="Arial" panose="020B0604020202020204" pitchFamily="34" charset="0"/>
              <a:buChar char="•"/>
            </a:pPr>
            <a:r>
              <a:rPr lang="en-US" sz="1000" dirty="0">
                <a:solidFill>
                  <a:schemeClr val="tx1"/>
                </a:solidFill>
                <a:latin typeface="Calibri" panose="020F0502020204030204" pitchFamily="34" charset="0"/>
                <a:ea typeface="Arial" panose="020B0604020202020204" pitchFamily="34" charset="0"/>
                <a:cs typeface="Calibri" panose="020F0502020204030204" pitchFamily="34" charset="0"/>
              </a:rPr>
              <a:t>Continue to focus on signature projects as a key for effective and impactful community service in Kiwanis communities.</a:t>
            </a:r>
          </a:p>
          <a:p>
            <a:pPr marL="784592" indent="-299209">
              <a:lnSpc>
                <a:spcPct val="100000"/>
              </a:lnSpc>
              <a:spcAft>
                <a:spcPts val="0"/>
              </a:spcAft>
              <a:buFont typeface="Arial" panose="020B0604020202020204" pitchFamily="34" charset="0"/>
              <a:buChar char="•"/>
            </a:pPr>
            <a:r>
              <a:rPr lang="en-US" sz="1000" dirty="0">
                <a:solidFill>
                  <a:schemeClr val="tx1"/>
                </a:solidFill>
                <a:latin typeface="Calibri" panose="020F0502020204030204" pitchFamily="34" charset="0"/>
                <a:ea typeface="Arial" panose="020B0604020202020204" pitchFamily="34" charset="0"/>
                <a:cs typeface="Calibri" panose="020F0502020204030204" pitchFamily="34" charset="0"/>
              </a:rPr>
              <a:t>Continue to encourage active support of Kiwanis Service Leadership Programs by all Kiwanis clubs everywhere.</a:t>
            </a:r>
          </a:p>
          <a:p>
            <a:pPr marL="784592" indent="-299209">
              <a:lnSpc>
                <a:spcPct val="100000"/>
              </a:lnSpc>
              <a:spcAft>
                <a:spcPts val="0"/>
              </a:spcAft>
              <a:buFont typeface="Arial" panose="020B0604020202020204" pitchFamily="34" charset="0"/>
              <a:buChar char="•"/>
            </a:pPr>
            <a:r>
              <a:rPr lang="en-US" sz="1000" dirty="0">
                <a:solidFill>
                  <a:schemeClr val="tx1"/>
                </a:solidFill>
                <a:latin typeface="Calibri" panose="020F0502020204030204" pitchFamily="34" charset="0"/>
                <a:ea typeface="Arial" panose="020B0604020202020204" pitchFamily="34" charset="0"/>
                <a:cs typeface="Calibri" panose="020F0502020204030204" pitchFamily="34" charset="0"/>
              </a:rPr>
              <a:t>Continue to utilize the Kiwanis Children’s Fund and all Kiwanis foundations everywhere to fund Kiwanis signature projects and Kiwanis-branded service.</a:t>
            </a:r>
            <a:endParaRPr lang="en-US" sz="1000" dirty="0">
              <a:solidFill>
                <a:schemeClr val="tx1"/>
              </a:solidFill>
              <a:latin typeface="Calibri" panose="020F0502020204030204" pitchFamily="34" charset="0"/>
              <a:ea typeface="Arial"/>
              <a:cs typeface="Calibri" panose="020F0502020204030204" pitchFamily="34" charset="0"/>
              <a:sym typeface="Arial"/>
            </a:endParaRPr>
          </a:p>
          <a:p>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14</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8797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a:spLocks noGrp="1" noRot="1" noChangeAspect="1"/>
          </p:cNvSpPr>
          <p:nvPr>
            <p:ph type="sldImg" idx="2"/>
          </p:nvPr>
        </p:nvSpPr>
        <p:spPr>
          <a:xfrm>
            <a:off x="458788" y="720725"/>
            <a:ext cx="6397625" cy="3598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5" name="Shape 555"/>
          <p:cNvSpPr txBox="1">
            <a:spLocks noGrp="1"/>
          </p:cNvSpPr>
          <p:nvPr>
            <p:ph type="body" idx="1"/>
          </p:nvPr>
        </p:nvSpPr>
        <p:spPr>
          <a:xfrm>
            <a:off x="731523" y="4560572"/>
            <a:ext cx="5852159" cy="4320539"/>
          </a:xfrm>
          <a:prstGeom prst="rect">
            <a:avLst/>
          </a:prstGeom>
          <a:noFill/>
          <a:ln>
            <a:noFill/>
          </a:ln>
        </p:spPr>
        <p:txBody>
          <a:bodyPr lIns="96599" tIns="48287" rIns="96599" bIns="48287" anchor="t" anchorCtr="0">
            <a:noAutofit/>
          </a:bodyPr>
          <a:lstStyle/>
          <a:p>
            <a:pPr>
              <a:buSzPct val="25000"/>
            </a:pPr>
            <a:r>
              <a:rPr lang="en-US" sz="1000" dirty="0">
                <a:solidFill>
                  <a:schemeClr val="tx1"/>
                </a:solidFill>
                <a:latin typeface="Calibri" panose="020F0502020204030204" pitchFamily="34" charset="0"/>
                <a:ea typeface="Arial"/>
                <a:cs typeface="Calibri" panose="020F0502020204030204" pitchFamily="34" charset="0"/>
                <a:sym typeface="Arial"/>
              </a:rPr>
              <a:t>Signature projects are important for the future of Kiwanis, because they can elevate awareness of Kiwanis in local communities and of course put a spotlight on the impact we make. </a:t>
            </a:r>
          </a:p>
          <a:p>
            <a:pPr marL="236707" indent="-236707">
              <a:buClr>
                <a:schemeClr val="dk1"/>
              </a:buClr>
              <a:buSzPct val="100909"/>
              <a:buFont typeface="Arial"/>
              <a:buChar char="•"/>
            </a:pPr>
            <a:r>
              <a:rPr lang="en-US" sz="1000" dirty="0">
                <a:solidFill>
                  <a:schemeClr val="tx1"/>
                </a:solidFill>
                <a:latin typeface="Calibri" panose="020F0502020204030204" pitchFamily="34" charset="0"/>
                <a:ea typeface="Arial"/>
                <a:cs typeface="Calibri" panose="020F0502020204030204" pitchFamily="34" charset="0"/>
                <a:sym typeface="Arial"/>
              </a:rPr>
              <a:t>Recurring, brand-enhancing, high-impact—as well as membership- and partnership-focused. </a:t>
            </a:r>
            <a:endParaRPr lang="en-US" sz="1000" dirty="0">
              <a:solidFill>
                <a:schemeClr val="tx1"/>
              </a:solidFill>
              <a:latin typeface="Calibri" panose="020F0502020204030204" pitchFamily="34" charset="0"/>
              <a:ea typeface="Arial"/>
              <a:cs typeface="Calibri" panose="020F0502020204030204" pitchFamily="34" charset="0"/>
            </a:endParaRPr>
          </a:p>
          <a:p>
            <a:pPr marL="237063" indent="-237063">
              <a:buClr>
                <a:schemeClr val="dk1"/>
              </a:buClr>
              <a:buSzPct val="100909"/>
              <a:buFont typeface="Arial"/>
              <a:buChar char="•"/>
            </a:pPr>
            <a:r>
              <a:rPr lang="en-US" sz="1000" dirty="0">
                <a:solidFill>
                  <a:schemeClr val="tx1"/>
                </a:solidFill>
                <a:latin typeface="Calibri" panose="020F0502020204030204" pitchFamily="34" charset="0"/>
                <a:ea typeface="Arial"/>
                <a:cs typeface="Calibri" panose="020F0502020204030204" pitchFamily="34" charset="0"/>
                <a:sym typeface="Arial"/>
              </a:rPr>
              <a:t>These are the keys to creating a successful signature project. </a:t>
            </a:r>
          </a:p>
          <a:p>
            <a:pPr>
              <a:buSzPct val="25000"/>
            </a:pPr>
            <a:endParaRPr sz="1000" dirty="0">
              <a:solidFill>
                <a:schemeClr val="tx1"/>
              </a:solidFill>
              <a:latin typeface="Calibri" panose="020F0502020204030204" pitchFamily="34" charset="0"/>
              <a:ea typeface="Arial"/>
              <a:cs typeface="Calibri" panose="020F0502020204030204" pitchFamily="34" charset="0"/>
              <a:sym typeface="Arial"/>
            </a:endParaRPr>
          </a:p>
          <a:p>
            <a:pPr>
              <a:buClr>
                <a:schemeClr val="dk1"/>
              </a:buClr>
              <a:buSzPct val="25000"/>
            </a:pPr>
            <a:r>
              <a:rPr lang="en-US" sz="1000" dirty="0">
                <a:solidFill>
                  <a:schemeClr val="tx1"/>
                </a:solidFill>
                <a:latin typeface="Calibri" panose="020F0502020204030204" pitchFamily="34" charset="0"/>
                <a:ea typeface="Arial"/>
                <a:cs typeface="Calibri" panose="020F0502020204030204" pitchFamily="34" charset="0"/>
                <a:sym typeface="Arial"/>
              </a:rPr>
              <a:t>Again, a signature project is one that includes all of the following signature project criteria </a:t>
            </a:r>
            <a:r>
              <a:rPr lang="en-US" sz="1000" i="1" dirty="0">
                <a:solidFill>
                  <a:schemeClr val="tx1"/>
                </a:solidFill>
                <a:latin typeface="Calibri" panose="020F0502020204030204" pitchFamily="34" charset="0"/>
                <a:ea typeface="Arial"/>
                <a:cs typeface="Calibri" panose="020F0502020204030204" pitchFamily="34" charset="0"/>
                <a:sym typeface="Arial"/>
              </a:rPr>
              <a:t>CLICK</a:t>
            </a:r>
            <a:r>
              <a:rPr lang="en-US" sz="1000" dirty="0">
                <a:solidFill>
                  <a:schemeClr val="tx1"/>
                </a:solidFill>
                <a:latin typeface="Calibri" panose="020F0502020204030204" pitchFamily="34" charset="0"/>
                <a:ea typeface="Arial"/>
                <a:cs typeface="Calibri" panose="020F0502020204030204" pitchFamily="34" charset="0"/>
                <a:sym typeface="Arial"/>
              </a:rPr>
              <a:t>:</a:t>
            </a:r>
          </a:p>
          <a:p>
            <a:pPr marL="237063" indent="-237063">
              <a:buClr>
                <a:schemeClr val="dk1"/>
              </a:buClr>
              <a:buSzPct val="100909"/>
              <a:buFont typeface="Calibri"/>
              <a:buAutoNum type="arabicPeriod"/>
            </a:pPr>
            <a:r>
              <a:rPr lang="en-US" sz="1000" b="1" dirty="0">
                <a:solidFill>
                  <a:schemeClr val="tx1"/>
                </a:solidFill>
                <a:latin typeface="Calibri" panose="020F0502020204030204" pitchFamily="34" charset="0"/>
                <a:ea typeface="Arial"/>
                <a:cs typeface="Calibri" panose="020F0502020204030204" pitchFamily="34" charset="0"/>
                <a:sym typeface="Arial"/>
              </a:rPr>
              <a:t>Recurring</a:t>
            </a:r>
            <a:r>
              <a:rPr lang="en-US" sz="1000" dirty="0">
                <a:solidFill>
                  <a:schemeClr val="tx1"/>
                </a:solidFill>
                <a:latin typeface="Calibri" panose="020F0502020204030204" pitchFamily="34" charset="0"/>
                <a:ea typeface="Arial"/>
                <a:cs typeface="Calibri" panose="020F0502020204030204" pitchFamily="34" charset="0"/>
                <a:sym typeface="Arial"/>
              </a:rPr>
              <a:t>: At a minimum, the project should take place annually. </a:t>
            </a:r>
            <a:r>
              <a:rPr lang="en-US" sz="1000" i="1" dirty="0">
                <a:solidFill>
                  <a:schemeClr val="tx1"/>
                </a:solidFill>
                <a:latin typeface="Calibri" panose="020F0502020204030204" pitchFamily="34" charset="0"/>
                <a:ea typeface="Arial"/>
                <a:cs typeface="Calibri" panose="020F0502020204030204" pitchFamily="34" charset="0"/>
                <a:sym typeface="Arial"/>
              </a:rPr>
              <a:t>CLICK</a:t>
            </a:r>
          </a:p>
          <a:p>
            <a:pPr marL="236707" indent="-236707">
              <a:buClr>
                <a:schemeClr val="dk1"/>
              </a:buClr>
              <a:buSzPct val="100909"/>
              <a:buFont typeface="Calibri"/>
              <a:buAutoNum type="arabicPeriod"/>
            </a:pPr>
            <a:r>
              <a:rPr lang="en-US" sz="1000" b="1" dirty="0">
                <a:solidFill>
                  <a:schemeClr val="tx1"/>
                </a:solidFill>
                <a:latin typeface="Calibri" panose="020F0502020204030204" pitchFamily="34" charset="0"/>
                <a:ea typeface="Arial"/>
                <a:cs typeface="Calibri" panose="020F0502020204030204" pitchFamily="34" charset="0"/>
                <a:sym typeface="Arial"/>
              </a:rPr>
              <a:t>Brand-enhancing</a:t>
            </a:r>
            <a:r>
              <a:rPr lang="en-US" sz="1000" dirty="0">
                <a:solidFill>
                  <a:schemeClr val="tx1"/>
                </a:solidFill>
                <a:latin typeface="Calibri" panose="020F0502020204030204" pitchFamily="34" charset="0"/>
                <a:ea typeface="Arial"/>
                <a:cs typeface="Calibri" panose="020F0502020204030204" pitchFamily="34" charset="0"/>
                <a:sym typeface="Arial"/>
              </a:rPr>
              <a:t>: The project should be designed to elevate the Kiwanis brand in the local community with opportunities for public relations activities, such as Kiwanis naming rights, media mentions, etc.  </a:t>
            </a:r>
            <a:r>
              <a:rPr lang="en-US" sz="1000" i="1" dirty="0">
                <a:solidFill>
                  <a:schemeClr val="tx1"/>
                </a:solidFill>
                <a:latin typeface="Calibri" panose="020F0502020204030204" pitchFamily="34" charset="0"/>
                <a:ea typeface="Arial"/>
                <a:cs typeface="Calibri" panose="020F0502020204030204" pitchFamily="34" charset="0"/>
                <a:sym typeface="Arial"/>
              </a:rPr>
              <a:t>CLICK</a:t>
            </a:r>
            <a:endParaRPr lang="en-US" sz="1000" i="1" dirty="0">
              <a:solidFill>
                <a:schemeClr val="tx1"/>
              </a:solidFill>
              <a:latin typeface="Calibri" panose="020F0502020204030204" pitchFamily="34" charset="0"/>
              <a:ea typeface="Arial"/>
              <a:cs typeface="Calibri" panose="020F0502020204030204" pitchFamily="34" charset="0"/>
            </a:endParaRPr>
          </a:p>
          <a:p>
            <a:pPr marL="236707" indent="-236707">
              <a:buClr>
                <a:schemeClr val="dk1"/>
              </a:buClr>
              <a:buSzPct val="100909"/>
              <a:buFont typeface="Calibri"/>
              <a:buAutoNum type="arabicPeriod"/>
            </a:pPr>
            <a:r>
              <a:rPr lang="en-US" sz="1000" b="1" dirty="0">
                <a:solidFill>
                  <a:schemeClr val="tx1"/>
                </a:solidFill>
                <a:latin typeface="Calibri" panose="020F0502020204030204" pitchFamily="34" charset="0"/>
                <a:ea typeface="Arial"/>
                <a:cs typeface="Calibri" panose="020F0502020204030204" pitchFamily="34" charset="0"/>
                <a:sym typeface="Arial"/>
              </a:rPr>
              <a:t>High-impact</a:t>
            </a:r>
            <a:r>
              <a:rPr lang="en-US" sz="1000" dirty="0">
                <a:solidFill>
                  <a:schemeClr val="tx1"/>
                </a:solidFill>
                <a:latin typeface="Calibri" panose="020F0502020204030204" pitchFamily="34" charset="0"/>
                <a:ea typeface="Arial"/>
                <a:cs typeface="Calibri" panose="020F0502020204030204" pitchFamily="34" charset="0"/>
                <a:sym typeface="Arial"/>
              </a:rPr>
              <a:t>: The project should have a demonstrable positive impact on the community; this impact should be measurable in monies raised, children served, flags hung, playgrounds built, etc. </a:t>
            </a:r>
            <a:r>
              <a:rPr lang="en-US" sz="1000" i="1" dirty="0">
                <a:solidFill>
                  <a:schemeClr val="tx1"/>
                </a:solidFill>
                <a:latin typeface="Calibri" panose="020F0502020204030204" pitchFamily="34" charset="0"/>
                <a:ea typeface="Arial"/>
                <a:cs typeface="Calibri" panose="020F0502020204030204" pitchFamily="34" charset="0"/>
                <a:sym typeface="Arial"/>
              </a:rPr>
              <a:t>CLICK</a:t>
            </a:r>
            <a:endParaRPr lang="en-US" sz="1000" i="1" dirty="0">
              <a:solidFill>
                <a:schemeClr val="tx1"/>
              </a:solidFill>
              <a:latin typeface="Calibri" panose="020F0502020204030204" pitchFamily="34" charset="0"/>
              <a:ea typeface="Arial"/>
              <a:cs typeface="Calibri" panose="020F0502020204030204" pitchFamily="34" charset="0"/>
            </a:endParaRPr>
          </a:p>
          <a:p>
            <a:pPr marL="237063" indent="-237063">
              <a:buClr>
                <a:schemeClr val="dk1"/>
              </a:buClr>
              <a:buSzPct val="100909"/>
              <a:buFont typeface="Calibri"/>
              <a:buAutoNum type="arabicPeriod"/>
            </a:pPr>
            <a:r>
              <a:rPr lang="en-US" sz="1000" b="1" dirty="0">
                <a:solidFill>
                  <a:schemeClr val="tx1"/>
                </a:solidFill>
                <a:latin typeface="Calibri" panose="020F0502020204030204" pitchFamily="34" charset="0"/>
                <a:ea typeface="Arial"/>
                <a:cs typeface="Calibri" panose="020F0502020204030204" pitchFamily="34" charset="0"/>
                <a:sym typeface="Arial"/>
              </a:rPr>
              <a:t>Membership focused</a:t>
            </a:r>
            <a:r>
              <a:rPr lang="en-US" sz="1000" dirty="0">
                <a:solidFill>
                  <a:schemeClr val="tx1"/>
                </a:solidFill>
                <a:latin typeface="Calibri" panose="020F0502020204030204" pitchFamily="34" charset="0"/>
                <a:ea typeface="Arial"/>
                <a:cs typeface="Calibri" panose="020F0502020204030204" pitchFamily="34" charset="0"/>
                <a:sym typeface="Arial"/>
              </a:rPr>
              <a:t>: The project should support opportunities to strengthen membership and develop new partnerships. </a:t>
            </a:r>
            <a:r>
              <a:rPr lang="en-US" sz="1000" i="1" dirty="0">
                <a:solidFill>
                  <a:schemeClr val="tx1"/>
                </a:solidFill>
                <a:latin typeface="Calibri" panose="020F0502020204030204" pitchFamily="34" charset="0"/>
                <a:ea typeface="Arial"/>
                <a:cs typeface="Calibri" panose="020F0502020204030204" pitchFamily="34" charset="0"/>
                <a:sym typeface="Arial"/>
              </a:rPr>
              <a:t>CLICK</a:t>
            </a:r>
          </a:p>
          <a:p>
            <a:pPr>
              <a:buSzPct val="25000"/>
            </a:pPr>
            <a:endParaRPr sz="1000" i="1" dirty="0">
              <a:solidFill>
                <a:schemeClr val="tx1"/>
              </a:solidFill>
              <a:latin typeface="Calibri" panose="020F0502020204030204" pitchFamily="34" charset="0"/>
              <a:ea typeface="Arial"/>
              <a:cs typeface="Calibri" panose="020F0502020204030204" pitchFamily="34" charset="0"/>
              <a:sym typeface="Arial"/>
            </a:endParaRPr>
          </a:p>
          <a:p>
            <a:pPr>
              <a:buSzPct val="25000"/>
            </a:pPr>
            <a:r>
              <a:rPr lang="en-US" sz="1000" dirty="0">
                <a:solidFill>
                  <a:schemeClr val="tx1"/>
                </a:solidFill>
                <a:latin typeface="Calibri" panose="020F0502020204030204" pitchFamily="34" charset="0"/>
                <a:ea typeface="Arial"/>
                <a:cs typeface="Calibri" panose="020F0502020204030204" pitchFamily="34" charset="0"/>
                <a:sym typeface="Arial"/>
              </a:rPr>
              <a:t>It is crucial that all four are taking place. </a:t>
            </a:r>
          </a:p>
          <a:p>
            <a:pPr>
              <a:buSzPct val="25000"/>
            </a:pPr>
            <a:endParaRPr sz="1000" dirty="0">
              <a:solidFill>
                <a:schemeClr val="tx1"/>
              </a:solidFill>
              <a:latin typeface="Calibri" panose="020F0502020204030204" pitchFamily="34" charset="0"/>
              <a:ea typeface="Arial"/>
              <a:cs typeface="Calibri" panose="020F0502020204030204" pitchFamily="34" charset="0"/>
              <a:sym typeface="Arial"/>
            </a:endParaRPr>
          </a:p>
          <a:p>
            <a:pPr>
              <a:buSzPct val="25000"/>
            </a:pPr>
            <a:r>
              <a:rPr lang="en-US" sz="1000" b="1" dirty="0">
                <a:solidFill>
                  <a:schemeClr val="tx1"/>
                </a:solidFill>
                <a:latin typeface="Calibri" panose="020F0502020204030204" pitchFamily="34" charset="0"/>
                <a:ea typeface="Arial"/>
                <a:cs typeface="Calibri" panose="020F0502020204030204" pitchFamily="34" charset="0"/>
                <a:sym typeface="Arial"/>
              </a:rPr>
              <a:t>TIP</a:t>
            </a:r>
            <a:r>
              <a:rPr lang="en-US" sz="1000" dirty="0">
                <a:solidFill>
                  <a:schemeClr val="tx1"/>
                </a:solidFill>
                <a:latin typeface="Calibri" panose="020F0502020204030204" pitchFamily="34" charset="0"/>
                <a:ea typeface="Arial"/>
                <a:cs typeface="Calibri" panose="020F0502020204030204" pitchFamily="34" charset="0"/>
                <a:sym typeface="Arial"/>
              </a:rPr>
              <a:t>: A good question to ask when identifying a signature project is “what community activity or event is my club known for?”</a:t>
            </a:r>
          </a:p>
        </p:txBody>
      </p:sp>
      <p:sp>
        <p:nvSpPr>
          <p:cNvPr id="556" name="Shape 556"/>
          <p:cNvSpPr txBox="1">
            <a:spLocks noGrp="1"/>
          </p:cNvSpPr>
          <p:nvPr>
            <p:ph type="sldNum" idx="12"/>
          </p:nvPr>
        </p:nvSpPr>
        <p:spPr>
          <a:xfrm>
            <a:off x="4143589" y="9119476"/>
            <a:ext cx="3169920" cy="480059"/>
          </a:xfrm>
          <a:prstGeom prst="rect">
            <a:avLst/>
          </a:prstGeom>
          <a:noFill/>
          <a:ln>
            <a:noFill/>
          </a:ln>
        </p:spPr>
        <p:txBody>
          <a:bodyPr lIns="96599" tIns="48287" rIns="96599" bIns="48287"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2369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buSzPct val="25000"/>
            </a:pPr>
            <a:r>
              <a:rPr lang="en-US" sz="1000" dirty="0">
                <a:solidFill>
                  <a:schemeClr val="tx1"/>
                </a:solidFill>
                <a:latin typeface="Calibri" panose="020F0502020204030204" pitchFamily="34" charset="0"/>
                <a:cs typeface="Calibri" panose="020F0502020204030204" pitchFamily="34" charset="0"/>
              </a:rPr>
              <a:t>Priority: Branding and Image</a:t>
            </a:r>
          </a:p>
          <a:p>
            <a:pPr>
              <a:spcBef>
                <a:spcPts val="0"/>
              </a:spcBef>
              <a:buSzPct val="25000"/>
            </a:pPr>
            <a:endParaRPr lang="en-US" sz="1000" dirty="0">
              <a:solidFill>
                <a:schemeClr val="tx1"/>
              </a:solidFill>
              <a:latin typeface="Calibri" panose="020F0502020204030204" pitchFamily="34" charset="0"/>
              <a:cs typeface="Calibri" panose="020F0502020204030204" pitchFamily="34" charset="0"/>
            </a:endParaRPr>
          </a:p>
          <a:p>
            <a:pPr defTabSz="957468">
              <a:spcBef>
                <a:spcPts val="0"/>
              </a:spcBef>
              <a:buSzPct val="25000"/>
              <a:defRPr/>
            </a:pP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Kiwanians are the most effective “advertisements” for Kiwanis. We represent our image in living color, wear our brand and share our message with the world. The common factor is the name. Building strength as one Kiwanis and being seen as one visible organization</a:t>
            </a:r>
            <a:r>
              <a:rPr lang="en-US" sz="1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to the public in all markets is vital. That is why it is important to maintain standards when it comes to brand guidelines and messaging. Additionally, it is crucial to empower members and clubs worldwide with the training and tools they need to share Kiwanis’ story as one, unified voice.</a:t>
            </a:r>
          </a:p>
          <a:p>
            <a:pPr>
              <a:spcBef>
                <a:spcPts val="0"/>
              </a:spcBef>
              <a:buSzPct val="25000"/>
            </a:pPr>
            <a:endParaRPr lang="en-US" sz="1000" dirty="0">
              <a:solidFill>
                <a:schemeClr val="tx1"/>
              </a:solidFill>
              <a:latin typeface="Calibri" panose="020F0502020204030204" pitchFamily="34" charset="0"/>
              <a:cs typeface="Calibri" panose="020F0502020204030204" pitchFamily="34" charset="0"/>
            </a:endParaRPr>
          </a:p>
          <a:p>
            <a:pPr>
              <a:spcBef>
                <a:spcPts val="0"/>
              </a:spcBef>
              <a:buSzPct val="25000"/>
            </a:pPr>
            <a:r>
              <a:rPr lang="en-US" sz="1000" dirty="0">
                <a:solidFill>
                  <a:schemeClr val="tx1"/>
                </a:solidFill>
                <a:latin typeface="Calibri" panose="020F0502020204030204" pitchFamily="34" charset="0"/>
                <a:cs typeface="Calibri" panose="020F0502020204030204" pitchFamily="34" charset="0"/>
              </a:rPr>
              <a:t>Our goal is to enhance the Kiwanis image and brand worldwide. Let’s spread the word about the good work we do.</a:t>
            </a:r>
          </a:p>
          <a:p>
            <a:pPr>
              <a:spcBef>
                <a:spcPts val="0"/>
              </a:spcBef>
              <a:buSzPct val="25000"/>
            </a:pPr>
            <a:endParaRPr lang="en-US" sz="1000" dirty="0">
              <a:solidFill>
                <a:schemeClr val="tx1"/>
              </a:solidFill>
              <a:latin typeface="Calibri" panose="020F0502020204030204" pitchFamily="34" charset="0"/>
              <a:cs typeface="Calibri" panose="020F0502020204030204" pitchFamily="34" charset="0"/>
            </a:endParaRPr>
          </a:p>
          <a:p>
            <a:pPr>
              <a:spcBef>
                <a:spcPts val="0"/>
              </a:spcBef>
              <a:buSzPct val="25000"/>
            </a:pPr>
            <a:r>
              <a:rPr lang="en-US" sz="1000" dirty="0">
                <a:solidFill>
                  <a:schemeClr val="tx1"/>
                </a:solidFill>
                <a:latin typeface="Calibri" panose="020F0502020204030204" pitchFamily="34" charset="0"/>
                <a:cs typeface="Calibri" panose="020F0502020204030204" pitchFamily="34" charset="0"/>
              </a:rPr>
              <a:t>What is the Kiwanis image? Our image is anything people think or feel about us when they see our logo, our wordmark, hear our name or see a Kiwanian in action. It’s a reflection of who we are, how we act, what we say, what we print, how we respond. Everything we think, say and do creates our Kiwanis image. It’s what differentiates us from other people and other organizations. </a:t>
            </a:r>
          </a:p>
          <a:p>
            <a:pPr>
              <a:spcBef>
                <a:spcPts val="0"/>
              </a:spcBef>
              <a:buSzPct val="25000"/>
            </a:pPr>
            <a:endParaRPr lang="en-US" sz="1000" dirty="0">
              <a:solidFill>
                <a:schemeClr val="tx1"/>
              </a:solidFill>
              <a:latin typeface="Calibri" panose="020F0502020204030204" pitchFamily="34" charset="0"/>
              <a:cs typeface="Calibri" panose="020F0502020204030204" pitchFamily="34" charset="0"/>
            </a:endParaRPr>
          </a:p>
          <a:p>
            <a:pPr>
              <a:spcBef>
                <a:spcPts val="0"/>
              </a:spcBef>
              <a:buSzPct val="25000"/>
            </a:pPr>
            <a:r>
              <a:rPr lang="en-US" sz="1000" dirty="0">
                <a:solidFill>
                  <a:schemeClr val="tx1"/>
                </a:solidFill>
                <a:latin typeface="Calibri" panose="020F0502020204030204" pitchFamily="34" charset="0"/>
                <a:cs typeface="Calibri" panose="020F0502020204030204" pitchFamily="34" charset="0"/>
              </a:rPr>
              <a:t>To continually achieve our branding and image goal, Kiwanis International needs to:</a:t>
            </a:r>
          </a:p>
          <a:p>
            <a:pPr marL="774618" indent="-295884">
              <a:spcBef>
                <a:spcPts val="0"/>
              </a:spcBef>
              <a:buFont typeface="Arial" panose="020B0604020202020204" pitchFamily="34" charset="0"/>
              <a:buChar char="•"/>
            </a:pPr>
            <a:r>
              <a:rPr lang="en-US" altLang="en-US" sz="1000" dirty="0">
                <a:solidFill>
                  <a:schemeClr val="tx1"/>
                </a:solidFill>
                <a:latin typeface="Calibri" panose="020F0502020204030204" pitchFamily="34" charset="0"/>
                <a:cs typeface="Calibri" panose="020F0502020204030204" pitchFamily="34" charset="0"/>
              </a:rPr>
              <a:t>Continue to unite the Kiwanis brand for Kiwanis clubs, districts, foundations, subsidiaries and affiliates.</a:t>
            </a:r>
          </a:p>
          <a:p>
            <a:pPr marL="774618" indent="-295884">
              <a:spcBef>
                <a:spcPts val="0"/>
              </a:spcBef>
              <a:buFont typeface="Arial" panose="020B0604020202020204" pitchFamily="34" charset="0"/>
              <a:buChar char="•"/>
            </a:pPr>
            <a:r>
              <a:rPr lang="en-US" altLang="en-US" sz="1000" dirty="0">
                <a:solidFill>
                  <a:schemeClr val="tx1"/>
                </a:solidFill>
                <a:latin typeface="Calibri" panose="020F0502020204030204" pitchFamily="34" charset="0"/>
                <a:cs typeface="Calibri" panose="020F0502020204030204" pitchFamily="34" charset="0"/>
              </a:rPr>
              <a:t>Continue to build branding and marketing strategies to prioritize membership growth.</a:t>
            </a:r>
          </a:p>
        </p:txBody>
      </p:sp>
      <p:sp>
        <p:nvSpPr>
          <p:cNvPr id="4" name="Slide Number Placeholder 3"/>
          <p:cNvSpPr>
            <a:spLocks noGrp="1"/>
          </p:cNvSpPr>
          <p:nvPr>
            <p:ph type="sldNum" idx="12"/>
          </p:nvPr>
        </p:nvSpPr>
        <p:spPr/>
        <p:txBody>
          <a:bodyPr/>
          <a:lstStyle/>
          <a:p>
            <a:pPr algn="r" defTabSz="914287">
              <a:buSzPct val="25000"/>
              <a:defRPr/>
            </a:pPr>
            <a:fld id="{00000000-1234-1234-1234-123412341234}" type="slidenum">
              <a:rPr lang="en-US" sz="1300">
                <a:latin typeface="Calibri"/>
                <a:ea typeface="Calibri"/>
                <a:cs typeface="Calibri"/>
                <a:sym typeface="Calibri"/>
              </a:rPr>
              <a:pPr algn="r" defTabSz="914287">
                <a:buSzPct val="25000"/>
                <a:defRPr/>
              </a:pPr>
              <a:t>16</a:t>
            </a:fld>
            <a:endParaRPr lang="en-US" sz="1300">
              <a:latin typeface="Calibri"/>
              <a:ea typeface="Calibri"/>
              <a:cs typeface="Calibri"/>
              <a:sym typeface="Calibri"/>
            </a:endParaRPr>
          </a:p>
        </p:txBody>
      </p:sp>
    </p:spTree>
    <p:extLst>
      <p:ext uri="{BB962C8B-B14F-4D97-AF65-F5344CB8AC3E}">
        <p14:creationId xmlns:p14="http://schemas.microsoft.com/office/powerpoint/2010/main" val="569363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spcBef>
                <a:spcPts val="0"/>
              </a:spcBef>
              <a:buSzPct val="25000"/>
              <a:defRPr/>
            </a:pPr>
            <a:r>
              <a:rPr lang="en-US" sz="1000" dirty="0">
                <a:solidFill>
                  <a:schemeClr val="tx1"/>
                </a:solidFill>
                <a:latin typeface="Calibri" panose="020F0502020204030204" pitchFamily="34" charset="0"/>
                <a:cs typeface="Calibri" panose="020F0502020204030204" pitchFamily="34" charset="0"/>
              </a:rPr>
              <a:t>And our final priority: Financial Viability. Financial viability means being good stewards of time, talent and treasure.</a:t>
            </a:r>
          </a:p>
          <a:p>
            <a:pPr>
              <a:spcBef>
                <a:spcPts val="0"/>
              </a:spcBef>
              <a:buSzPct val="25000"/>
            </a:pPr>
            <a:endParaRPr lang="en-US" sz="1000" dirty="0">
              <a:solidFill>
                <a:schemeClr val="tx1"/>
              </a:solidFill>
              <a:latin typeface="Calibri" panose="020F0502020204030204" pitchFamily="34" charset="0"/>
              <a:cs typeface="Calibri" panose="020F0502020204030204" pitchFamily="34" charset="0"/>
            </a:endParaRPr>
          </a:p>
          <a:p>
            <a:pPr>
              <a:spcBef>
                <a:spcPts val="0"/>
              </a:spcBef>
              <a:buSzPct val="25000"/>
            </a:pPr>
            <a:r>
              <a:rPr lang="en-US" sz="1000" dirty="0">
                <a:solidFill>
                  <a:schemeClr val="tx1"/>
                </a:solidFill>
                <a:latin typeface="Calibri" panose="020F0502020204030204" pitchFamily="34" charset="0"/>
                <a:cs typeface="Calibri" panose="020F0502020204030204" pitchFamily="34" charset="0"/>
              </a:rPr>
              <a:t>Our goal is to ensure </a:t>
            </a: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financial viability and responsible stewardship. That's a tall order at every level of the organization, but that ongoing commitment to strong financial management has served the organization well.</a:t>
            </a:r>
            <a:endParaRPr lang="en-US" sz="1000" dirty="0">
              <a:solidFill>
                <a:schemeClr val="tx1"/>
              </a:solidFill>
              <a:latin typeface="Calibri" panose="020F0502020204030204" pitchFamily="34" charset="0"/>
              <a:cs typeface="Calibri" panose="020F0502020204030204" pitchFamily="34" charset="0"/>
            </a:endParaRPr>
          </a:p>
          <a:p>
            <a:pPr>
              <a:spcBef>
                <a:spcPts val="0"/>
              </a:spcBef>
            </a:pP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p>
          <a:p>
            <a:pPr defTabSz="957468">
              <a:spcBef>
                <a:spcPts val="0"/>
              </a:spcBef>
              <a:buSzPct val="25000"/>
            </a:pPr>
            <a:r>
              <a:rPr lang="en-US" sz="1000" dirty="0">
                <a:solidFill>
                  <a:schemeClr val="tx1"/>
                </a:solidFill>
                <a:latin typeface="Calibri" panose="020F0502020204030204" pitchFamily="34" charset="0"/>
                <a:cs typeface="Calibri" panose="020F0502020204030204" pitchFamily="34" charset="0"/>
              </a:rPr>
              <a:t>Kiwanis International’s strategies to achieve this priority goal are:</a:t>
            </a:r>
          </a:p>
          <a:p>
            <a:pPr marL="777943" indent="-299209">
              <a:spcBef>
                <a:spcPts val="0"/>
              </a:spcBef>
              <a:buFont typeface="Arial" panose="020B0604020202020204" pitchFamily="34" charset="0"/>
              <a:buChar char="•"/>
            </a:pPr>
            <a:r>
              <a:rPr lang="en-US" altLang="en-US" sz="1000" dirty="0">
                <a:solidFill>
                  <a:schemeClr val="tx1"/>
                </a:solidFill>
                <a:latin typeface="Calibri" panose="020F0502020204030204" pitchFamily="34" charset="0"/>
                <a:cs typeface="Calibri" panose="020F0502020204030204" pitchFamily="34" charset="0"/>
              </a:rPr>
              <a:t>Streamline and improve financial efficiency in all operations</a:t>
            </a:r>
          </a:p>
          <a:p>
            <a:pPr marL="777943" indent="-299209">
              <a:spcBef>
                <a:spcPts val="0"/>
              </a:spcBef>
              <a:buFont typeface="Arial" panose="020B0604020202020204" pitchFamily="34" charset="0"/>
              <a:buChar char="•"/>
            </a:pPr>
            <a:r>
              <a:rPr lang="en-US" altLang="en-US" sz="1000" dirty="0">
                <a:solidFill>
                  <a:schemeClr val="tx1"/>
                </a:solidFill>
                <a:latin typeface="Calibri" panose="020F0502020204030204" pitchFamily="34" charset="0"/>
                <a:cs typeface="Calibri" panose="020F0502020204030204" pitchFamily="34" charset="0"/>
              </a:rPr>
              <a:t>Improve cost-effectiveness in all aspects of operations.</a:t>
            </a:r>
          </a:p>
          <a:p>
            <a:pPr marL="777943" indent="-299209">
              <a:spcBef>
                <a:spcPts val="0"/>
              </a:spcBef>
              <a:buFont typeface="Arial" panose="020B0604020202020204" pitchFamily="34" charset="0"/>
              <a:buChar char="•"/>
            </a:pPr>
            <a:r>
              <a:rPr lang="en-US" altLang="en-US" sz="1000" dirty="0">
                <a:solidFill>
                  <a:schemeClr val="tx1"/>
                </a:solidFill>
                <a:latin typeface="Calibri" panose="020F0502020204030204" pitchFamily="34" charset="0"/>
                <a:cs typeface="Calibri" panose="020F0502020204030204" pitchFamily="34" charset="0"/>
              </a:rPr>
              <a:t>Continue to expand existing and develop new non-dues revenue sources.</a:t>
            </a:r>
          </a:p>
          <a:p>
            <a:pPr marL="777943" indent="-299209">
              <a:spcBef>
                <a:spcPts val="0"/>
              </a:spcBef>
              <a:buFont typeface="Arial" panose="020B0604020202020204" pitchFamily="34" charset="0"/>
              <a:buChar char="•"/>
            </a:pPr>
            <a:r>
              <a:rPr lang="en-US" altLang="en-US" sz="1000" dirty="0">
                <a:solidFill>
                  <a:schemeClr val="tx1"/>
                </a:solidFill>
                <a:latin typeface="Calibri" panose="020F0502020204030204" pitchFamily="34" charset="0"/>
                <a:cs typeface="Calibri" panose="020F0502020204030204" pitchFamily="34" charset="0"/>
              </a:rPr>
              <a:t>Continue to grow the Kiwanis Children’s Fund and endowment.</a:t>
            </a:r>
          </a:p>
          <a:p>
            <a:pPr marL="777943" indent="-299209">
              <a:spcBef>
                <a:spcPts val="0"/>
              </a:spcBef>
              <a:buFont typeface="Arial" panose="020B0604020202020204" pitchFamily="34" charset="0"/>
              <a:buChar char="•"/>
            </a:pPr>
            <a:r>
              <a:rPr lang="en-US" altLang="en-US" sz="1000" dirty="0">
                <a:solidFill>
                  <a:schemeClr val="tx1"/>
                </a:solidFill>
                <a:latin typeface="Calibri" panose="020F0502020204030204" pitchFamily="34" charset="0"/>
                <a:cs typeface="Calibri" panose="020F0502020204030204" pitchFamily="34" charset="0"/>
              </a:rPr>
              <a:t>Maximize performance of our investment portfolios.</a:t>
            </a:r>
          </a:p>
          <a:p>
            <a:pPr>
              <a:spcBef>
                <a:spcPts val="0"/>
              </a:spcBef>
            </a:pPr>
            <a:endPar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spcBef>
                <a:spcPts val="0"/>
              </a:spcBef>
            </a:pPr>
            <a:r>
              <a:rPr lang="en-US" sz="1000" dirty="0">
                <a:solidFill>
                  <a:schemeClr val="tx1"/>
                </a:solidFill>
                <a:latin typeface="Calibri" panose="020F0502020204030204" pitchFamily="34" charset="0"/>
                <a:ea typeface="Calibri" panose="020F0502020204030204" pitchFamily="34" charset="0"/>
                <a:cs typeface="Calibri" panose="020F0502020204030204" pitchFamily="34" charset="0"/>
              </a:rPr>
              <a:t>Kiwanis does amazing work in the world. In addition, being able to demonstrate good stewardship in every part of the organization is essential, and the organization has continued to meet overall financial and operational goals each year. When we make wise financial investments, find opportunities to turn profits into service, combine our financial and volunteer resources, create efficient structures and make processes easy and affordable, we can build our capacity to do even more for the children of the world.</a:t>
            </a:r>
            <a:endParaRPr lang="en-US" sz="1000"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algn="r" defTabSz="914287">
              <a:buSzPct val="25000"/>
              <a:defRPr/>
            </a:pPr>
            <a:fld id="{00000000-1234-1234-1234-123412341234}" type="slidenum">
              <a:rPr lang="en-US" sz="1300">
                <a:latin typeface="Calibri"/>
                <a:ea typeface="Calibri"/>
                <a:cs typeface="Calibri"/>
                <a:sym typeface="Calibri"/>
              </a:rPr>
              <a:pPr algn="r" defTabSz="914287">
                <a:buSzPct val="25000"/>
                <a:defRPr/>
              </a:pPr>
              <a:t>17</a:t>
            </a:fld>
            <a:endParaRPr lang="en-US" sz="1300">
              <a:latin typeface="Calibri"/>
              <a:ea typeface="Calibri"/>
              <a:cs typeface="Calibri"/>
              <a:sym typeface="Calibri"/>
            </a:endParaRPr>
          </a:p>
        </p:txBody>
      </p:sp>
    </p:spTree>
    <p:extLst>
      <p:ext uri="{BB962C8B-B14F-4D97-AF65-F5344CB8AC3E}">
        <p14:creationId xmlns:p14="http://schemas.microsoft.com/office/powerpoint/2010/main" val="2287099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sz="1000" dirty="0">
                <a:solidFill>
                  <a:schemeClr val="tx1"/>
                </a:solidFill>
                <a:latin typeface="Calibri" panose="020F0502020204030204" pitchFamily="34" charset="0"/>
                <a:cs typeface="Calibri" panose="020F0502020204030204" pitchFamily="34" charset="0"/>
              </a:rPr>
              <a:t>So here you have it, </a:t>
            </a:r>
          </a:p>
          <a:p>
            <a:pPr>
              <a:buSzPct val="25000"/>
            </a:pPr>
            <a:r>
              <a:rPr lang="en-US" sz="1000" i="1" dirty="0">
                <a:solidFill>
                  <a:schemeClr val="tx1"/>
                </a:solidFill>
                <a:latin typeface="Calibri" panose="020F0502020204030204" pitchFamily="34" charset="0"/>
                <a:cs typeface="Calibri" panose="020F0502020204030204" pitchFamily="34" charset="0"/>
              </a:rPr>
              <a:t>[CLICK]</a:t>
            </a:r>
          </a:p>
          <a:p>
            <a:pPr>
              <a:buSzPct val="25000"/>
            </a:pPr>
            <a:endParaRPr lang="en-US" sz="1000" dirty="0">
              <a:solidFill>
                <a:schemeClr val="tx1"/>
              </a:solidFill>
              <a:latin typeface="Calibri" panose="020F0502020204030204" pitchFamily="34" charset="0"/>
              <a:cs typeface="Calibri" panose="020F0502020204030204" pitchFamily="34" charset="0"/>
            </a:endParaRPr>
          </a:p>
          <a:p>
            <a:pPr>
              <a:buSzPct val="25000"/>
            </a:pPr>
            <a:r>
              <a:rPr lang="en-US" sz="1000" dirty="0">
                <a:solidFill>
                  <a:schemeClr val="tx1"/>
                </a:solidFill>
                <a:latin typeface="Calibri" panose="020F0502020204030204" pitchFamily="34" charset="0"/>
                <a:cs typeface="Calibri" panose="020F0502020204030204" pitchFamily="34" charset="0"/>
              </a:rPr>
              <a:t>Kiwanis International’s strategic plan. </a:t>
            </a:r>
          </a:p>
          <a:p>
            <a:pPr>
              <a:buSzPct val="25000"/>
            </a:pPr>
            <a:r>
              <a:rPr lang="en-US" sz="1000" dirty="0">
                <a:solidFill>
                  <a:schemeClr val="tx1"/>
                </a:solidFill>
                <a:latin typeface="Calibri" panose="020F0502020204030204" pitchFamily="34" charset="0"/>
                <a:cs typeface="Calibri" panose="020F0502020204030204" pitchFamily="34" charset="0"/>
              </a:rPr>
              <a:t>Where all the priorities converge. </a:t>
            </a:r>
          </a:p>
          <a:p>
            <a:pPr>
              <a:buSzPct val="25000"/>
            </a:pPr>
            <a:r>
              <a:rPr lang="en-US" sz="1000" dirty="0">
                <a:solidFill>
                  <a:schemeClr val="tx1"/>
                </a:solidFill>
                <a:latin typeface="Calibri" panose="020F0502020204030204" pitchFamily="34" charset="0"/>
                <a:cs typeface="Calibri" panose="020F0502020204030204" pitchFamily="34" charset="0"/>
              </a:rPr>
              <a:t>This is where Kiwanis becomes the catalyst for positive community change.</a:t>
            </a:r>
          </a:p>
          <a:p>
            <a:pPr>
              <a:buSzPct val="25000"/>
            </a:pPr>
            <a:r>
              <a:rPr lang="en-US" sz="1000" i="1" dirty="0">
                <a:solidFill>
                  <a:schemeClr val="tx1"/>
                </a:solidFill>
                <a:latin typeface="Calibri" panose="020F0502020204030204" pitchFamily="34" charset="0"/>
                <a:cs typeface="Calibri" panose="020F0502020204030204" pitchFamily="34" charset="0"/>
              </a:rPr>
              <a:t>[CLICK]</a:t>
            </a:r>
          </a:p>
          <a:p>
            <a:pPr>
              <a:buSzPct val="25000"/>
            </a:pPr>
            <a:endParaRPr lang="en-US" sz="1000" dirty="0">
              <a:solidFill>
                <a:schemeClr val="tx1"/>
              </a:solidFill>
              <a:latin typeface="Calibri" panose="020F0502020204030204" pitchFamily="34" charset="0"/>
              <a:cs typeface="Calibri" panose="020F0502020204030204" pitchFamily="34" charset="0"/>
            </a:endParaRPr>
          </a:p>
          <a:p>
            <a:pPr defTabSz="957468">
              <a:buSzPct val="25000"/>
              <a:defRPr/>
            </a:pPr>
            <a:r>
              <a:rPr lang="en-US" sz="1000" dirty="0">
                <a:solidFill>
                  <a:schemeClr val="tx1"/>
                </a:solidFill>
                <a:latin typeface="Calibri" panose="020F0502020204030204" pitchFamily="34" charset="0"/>
                <a:cs typeface="Calibri" panose="020F0502020204030204" pitchFamily="34" charset="0"/>
              </a:rPr>
              <a:t>This is where the magic happens. </a:t>
            </a:r>
          </a:p>
          <a:p>
            <a:pPr>
              <a:buSzPct val="25000"/>
            </a:pPr>
            <a:endParaRPr lang="en-US" sz="1000" dirty="0">
              <a:solidFill>
                <a:schemeClr val="tx1"/>
              </a:solidFill>
              <a:latin typeface="Calibri" panose="020F0502020204030204" pitchFamily="34" charset="0"/>
              <a:cs typeface="Calibri" panose="020F0502020204030204" pitchFamily="34" charset="0"/>
            </a:endParaRPr>
          </a:p>
          <a:p>
            <a:pPr>
              <a:buSzPct val="25000"/>
            </a:pPr>
            <a:r>
              <a:rPr lang="en-US" sz="1000" dirty="0">
                <a:solidFill>
                  <a:schemeClr val="tx1"/>
                </a:solidFill>
                <a:latin typeface="Calibri" panose="020F0502020204030204" pitchFamily="34" charset="0"/>
                <a:cs typeface="Calibri" panose="020F0502020204030204" pitchFamily="34" charset="0"/>
              </a:rPr>
              <a:t>When we connect and collaborate with schools, hospitals, government, other nonprofits, corporations, foundations and others, Kiwanis—and the service we can provide to children—becomes an undeniable force for good in our communities. </a:t>
            </a:r>
          </a:p>
          <a:p>
            <a:pPr>
              <a:buSzPct val="25000"/>
            </a:pPr>
            <a:r>
              <a:rPr lang="en-US" sz="1000" i="1" dirty="0">
                <a:solidFill>
                  <a:schemeClr val="tx1"/>
                </a:solidFill>
                <a:latin typeface="Calibri" panose="020F0502020204030204" pitchFamily="34" charset="0"/>
                <a:cs typeface="Calibri" panose="020F0502020204030204" pitchFamily="34" charset="0"/>
              </a:rPr>
              <a:t>[CLICK]</a:t>
            </a:r>
          </a:p>
          <a:p>
            <a:pPr>
              <a:buSzPct val="25000"/>
            </a:pPr>
            <a:endParaRPr lang="en-US" sz="1000" dirty="0">
              <a:solidFill>
                <a:schemeClr val="tx1"/>
              </a:solidFill>
              <a:latin typeface="Calibri" panose="020F0502020204030204" pitchFamily="34" charset="0"/>
              <a:cs typeface="Calibri" panose="020F0502020204030204" pitchFamily="34" charset="0"/>
            </a:endParaRPr>
          </a:p>
          <a:p>
            <a:pPr>
              <a:buSzPct val="25000"/>
            </a:pPr>
            <a:r>
              <a:rPr lang="en-US" sz="1000" dirty="0">
                <a:solidFill>
                  <a:schemeClr val="tx1"/>
                </a:solidFill>
                <a:latin typeface="Calibri" panose="020F0502020204030204" pitchFamily="34" charset="0"/>
                <a:cs typeface="Calibri" panose="020F0502020204030204" pitchFamily="34" charset="0"/>
              </a:rPr>
              <a:t>That means a bigger impact in the world. That means stronger communities that nurture their children. </a:t>
            </a:r>
          </a:p>
          <a:p>
            <a:pPr>
              <a:buSzPct val="25000"/>
            </a:pPr>
            <a:r>
              <a:rPr lang="en-US" sz="1000" i="1" dirty="0">
                <a:solidFill>
                  <a:schemeClr val="tx1"/>
                </a:solidFill>
                <a:latin typeface="Calibri" panose="020F0502020204030204" pitchFamily="34" charset="0"/>
                <a:cs typeface="Calibri" panose="020F0502020204030204" pitchFamily="34" charset="0"/>
              </a:rPr>
              <a:t>[CLICK]</a:t>
            </a:r>
          </a:p>
          <a:p>
            <a:pPr>
              <a:buSzPct val="25000"/>
            </a:pPr>
            <a:endParaRPr lang="en-US" sz="1000" dirty="0">
              <a:solidFill>
                <a:schemeClr val="tx1"/>
              </a:solidFill>
              <a:latin typeface="Calibri" panose="020F0502020204030204" pitchFamily="34" charset="0"/>
              <a:cs typeface="Calibri" panose="020F0502020204030204" pitchFamily="34" charset="0"/>
            </a:endParaRPr>
          </a:p>
          <a:p>
            <a:pPr>
              <a:buSzPct val="25000"/>
            </a:pPr>
            <a:r>
              <a:rPr lang="en-US" sz="1000" dirty="0">
                <a:solidFill>
                  <a:schemeClr val="tx1"/>
                </a:solidFill>
                <a:latin typeface="Calibri" panose="020F0502020204030204" pitchFamily="34" charset="0"/>
                <a:cs typeface="Calibri" panose="020F0502020204030204" pitchFamily="34" charset="0"/>
              </a:rPr>
              <a:t>And kids need Kiwanis.</a:t>
            </a: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18</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8310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19</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8687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sz="1000" dirty="0">
                <a:latin typeface="Calibri" panose="020F0502020204030204" pitchFamily="34" charset="0"/>
                <a:cs typeface="Calibri" panose="020F0502020204030204" pitchFamily="34" charset="0"/>
              </a:rPr>
              <a:t>Let us being with a brief history of how the Kiwanis International strategic plan was developed. </a:t>
            </a:r>
          </a:p>
          <a:p>
            <a:pPr>
              <a:buSzPct val="25000"/>
            </a:pPr>
            <a:r>
              <a:rPr lang="en-US" sz="1000" i="1" dirty="0">
                <a:latin typeface="Calibri" panose="020F0502020204030204" pitchFamily="34" charset="0"/>
                <a:cs typeface="Calibri" panose="020F0502020204030204" pitchFamily="34" charset="0"/>
              </a:rPr>
              <a:t>[CLICK]</a:t>
            </a:r>
          </a:p>
          <a:p>
            <a:pPr>
              <a:buSzPct val="25000"/>
            </a:pPr>
            <a:endParaRPr lang="en-US" sz="1000" i="1" dirty="0">
              <a:latin typeface="Calibri" panose="020F0502020204030204" pitchFamily="34" charset="0"/>
              <a:cs typeface="Calibri" panose="020F0502020204030204" pitchFamily="34" charset="0"/>
            </a:endParaRPr>
          </a:p>
          <a:p>
            <a:pPr>
              <a:buSzPct val="25000"/>
            </a:pPr>
            <a:r>
              <a:rPr lang="en-US" sz="1000" dirty="0">
                <a:latin typeface="Calibri" panose="020F0502020204030204" pitchFamily="34" charset="0"/>
                <a:cs typeface="Calibri" panose="020F0502020204030204" pitchFamily="34" charset="0"/>
              </a:rPr>
              <a:t>In June 2012 consultants began meeting and interviewing board members of Kiwanis International, Kiwanis International Foundation, Kiwanis International European Federation, Asia-Pacific, Circle K, and Key Club International. </a:t>
            </a:r>
          </a:p>
          <a:p>
            <a:pPr>
              <a:buSzPct val="25000"/>
            </a:pPr>
            <a:endParaRPr lang="en-US" sz="1000" dirty="0">
              <a:latin typeface="Calibri" panose="020F0502020204030204" pitchFamily="34" charset="0"/>
              <a:cs typeface="Calibri" panose="020F0502020204030204" pitchFamily="34" charset="0"/>
            </a:endParaRPr>
          </a:p>
          <a:p>
            <a:pPr>
              <a:buSzPct val="25000"/>
            </a:pPr>
            <a:r>
              <a:rPr lang="en-US" sz="1000" dirty="0">
                <a:latin typeface="Calibri" panose="020F0502020204030204" pitchFamily="34" charset="0"/>
                <a:cs typeface="Calibri" panose="020F0502020204030204" pitchFamily="34" charset="0"/>
              </a:rPr>
              <a:t>Personal interviews, surveys and focus groups with both Kiwanis and non-Kiwanis participants worldwide were conducted to find out what is important in today’s world regarding our focus, our delivery and our cause. </a:t>
            </a:r>
          </a:p>
          <a:p>
            <a:pPr>
              <a:buSzPct val="25000"/>
            </a:pPr>
            <a:r>
              <a:rPr lang="en-US" sz="1000" i="1" dirty="0">
                <a:latin typeface="Calibri" panose="020F0502020204030204" pitchFamily="34" charset="0"/>
                <a:cs typeface="Calibri" panose="020F0502020204030204" pitchFamily="34" charset="0"/>
              </a:rPr>
              <a:t>[CLICK]</a:t>
            </a:r>
          </a:p>
          <a:p>
            <a:pPr>
              <a:buSzPct val="25000"/>
            </a:pPr>
            <a:endParaRPr lang="en-US" sz="1000" i="1" dirty="0">
              <a:latin typeface="Calibri" panose="020F0502020204030204" pitchFamily="34" charset="0"/>
              <a:cs typeface="Calibri" panose="020F0502020204030204" pitchFamily="34" charset="0"/>
            </a:endParaRPr>
          </a:p>
          <a:p>
            <a:pPr>
              <a:buSzPct val="25000"/>
            </a:pPr>
            <a:r>
              <a:rPr lang="en-US" sz="1000" dirty="0">
                <a:latin typeface="Calibri" panose="020F0502020204030204" pitchFamily="34" charset="0"/>
                <a:cs typeface="Calibri" panose="020F0502020204030204" pitchFamily="34" charset="0"/>
              </a:rPr>
              <a:t>In 2013 the board began taking all the collected information to create a new vision.</a:t>
            </a:r>
          </a:p>
          <a:p>
            <a:pPr>
              <a:buSzPct val="25000"/>
            </a:pPr>
            <a:r>
              <a:rPr lang="en-US" sz="1000" i="1" dirty="0">
                <a:latin typeface="Calibri" panose="020F0502020204030204" pitchFamily="34" charset="0"/>
                <a:cs typeface="Calibri" panose="020F0502020204030204" pitchFamily="34" charset="0"/>
              </a:rPr>
              <a:t>[CLICK]</a:t>
            </a:r>
          </a:p>
          <a:p>
            <a:pPr>
              <a:buSzPct val="25000"/>
            </a:pPr>
            <a:endParaRPr lang="en-US" sz="1000" i="1" dirty="0">
              <a:latin typeface="Calibri" panose="020F0502020204030204" pitchFamily="34" charset="0"/>
              <a:cs typeface="Calibri" panose="020F0502020204030204" pitchFamily="34" charset="0"/>
            </a:endParaRPr>
          </a:p>
          <a:p>
            <a:pPr>
              <a:buSzPct val="25000"/>
            </a:pPr>
            <a:r>
              <a:rPr lang="en-US" sz="1000" dirty="0">
                <a:latin typeface="Calibri" panose="020F0502020204030204" pitchFamily="34" charset="0"/>
                <a:cs typeface="Calibri" panose="020F0502020204030204" pitchFamily="34" charset="0"/>
              </a:rPr>
              <a:t>The Kiwanis International board approved this new strategic plan in April 2014. </a:t>
            </a:r>
          </a:p>
          <a:p>
            <a:pPr>
              <a:buSzPct val="25000"/>
            </a:pPr>
            <a:r>
              <a:rPr lang="en-US" sz="1000" i="1" dirty="0">
                <a:latin typeface="Calibri" panose="020F0502020204030204" pitchFamily="34" charset="0"/>
                <a:cs typeface="Calibri" panose="020F0502020204030204" pitchFamily="34" charset="0"/>
              </a:rPr>
              <a:t>[CLICK]</a:t>
            </a:r>
          </a:p>
          <a:p>
            <a:pPr>
              <a:buSzPct val="25000"/>
            </a:pPr>
            <a:endParaRPr lang="en-US" sz="1000" i="1" dirty="0">
              <a:latin typeface="Calibri" panose="020F0502020204030204" pitchFamily="34" charset="0"/>
              <a:cs typeface="Calibri" panose="020F0502020204030204" pitchFamily="34" charset="0"/>
            </a:endParaRPr>
          </a:p>
          <a:p>
            <a:pPr>
              <a:buSzPct val="25000"/>
            </a:pPr>
            <a:r>
              <a:rPr lang="en-US" sz="1000" dirty="0">
                <a:latin typeface="Calibri" panose="020F0502020204030204" pitchFamily="34" charset="0"/>
                <a:cs typeface="Calibri" panose="020F0502020204030204" pitchFamily="34" charset="0"/>
              </a:rPr>
              <a:t>Over the next 12-18 months, it was presented to Kiwanis International Foundation/now the Kiwanis Children’s Fund, Kiwanis International European Federation, Kiwanis Asia-Pacific, Key Club International and Circle K International boards. </a:t>
            </a:r>
          </a:p>
          <a:p>
            <a:pPr>
              <a:buSzPct val="25000"/>
            </a:pPr>
            <a:r>
              <a:rPr lang="en-US" sz="1000" i="1" dirty="0">
                <a:latin typeface="Calibri" panose="020F0502020204030204" pitchFamily="34" charset="0"/>
                <a:cs typeface="Calibri" panose="020F0502020204030204" pitchFamily="34" charset="0"/>
              </a:rPr>
              <a:t>[CLICK]</a:t>
            </a:r>
          </a:p>
          <a:p>
            <a:pPr>
              <a:buSzPct val="25000"/>
            </a:pPr>
            <a:endParaRPr lang="en-US" sz="1000" dirty="0">
              <a:latin typeface="Calibri" panose="020F0502020204030204" pitchFamily="34" charset="0"/>
              <a:cs typeface="Calibri" panose="020F0502020204030204" pitchFamily="34" charset="0"/>
            </a:endParaRPr>
          </a:p>
          <a:p>
            <a:pPr>
              <a:buSzPct val="25000"/>
            </a:pPr>
            <a:r>
              <a:rPr lang="en-US" sz="1000" dirty="0">
                <a:latin typeface="Calibri" panose="020F0502020204030204" pitchFamily="34" charset="0"/>
                <a:cs typeface="Calibri" panose="020F0502020204030204" pitchFamily="34" charset="0"/>
              </a:rPr>
              <a:t>Also during 2015 and into 2016, the plan was presented to the governors, governors-elect, and district teams. Kiwanis International continued communication to clubs as they developed and aligned their strategic plans.</a:t>
            </a:r>
          </a:p>
          <a:p>
            <a:pPr>
              <a:buSzPct val="25000"/>
            </a:pPr>
            <a:r>
              <a:rPr lang="en-US" sz="1000" i="1" dirty="0">
                <a:latin typeface="Calibri" panose="020F0502020204030204" pitchFamily="34" charset="0"/>
                <a:cs typeface="Calibri" panose="020F0502020204030204" pitchFamily="34" charset="0"/>
              </a:rPr>
              <a:t>[CLICK]</a:t>
            </a:r>
          </a:p>
          <a:p>
            <a:pPr>
              <a:buSzPct val="25000"/>
            </a:pPr>
            <a:endParaRPr lang="en-US" sz="1000" dirty="0">
              <a:latin typeface="Calibri" panose="020F0502020204030204" pitchFamily="34" charset="0"/>
              <a:cs typeface="Calibri" panose="020F0502020204030204" pitchFamily="34" charset="0"/>
            </a:endParaRPr>
          </a:p>
          <a:p>
            <a:pPr>
              <a:buSzPct val="25000"/>
            </a:pPr>
            <a:r>
              <a:rPr lang="en-US" sz="1000" dirty="0">
                <a:latin typeface="Calibri" panose="020F0502020204030204" pitchFamily="34" charset="0"/>
                <a:cs typeface="Calibri" panose="020F0502020204030204" pitchFamily="34" charset="0"/>
              </a:rPr>
              <a:t>From 2016 to 2018 the strategic plan continued to be updated as the strategies and supporting tactics were developed and completed by Kiwanis International with yearly review of the plan by Kiwanis International and Kiwanis Children’s Fund boards.</a:t>
            </a:r>
          </a:p>
          <a:p>
            <a:pPr>
              <a:buSzPct val="25000"/>
            </a:pPr>
            <a:r>
              <a:rPr lang="en-US" sz="1000" i="1" dirty="0">
                <a:latin typeface="Calibri" panose="020F0502020204030204" pitchFamily="34" charset="0"/>
                <a:cs typeface="Calibri" panose="020F0502020204030204" pitchFamily="34" charset="0"/>
              </a:rPr>
              <a:t>[CLICK]</a:t>
            </a:r>
          </a:p>
          <a:p>
            <a:pPr>
              <a:buSzPct val="25000"/>
            </a:pPr>
            <a:endParaRPr lang="en-US" sz="1000" dirty="0">
              <a:latin typeface="Calibri" panose="020F0502020204030204" pitchFamily="34" charset="0"/>
              <a:cs typeface="Calibri" panose="020F0502020204030204" pitchFamily="34" charset="0"/>
            </a:endParaRPr>
          </a:p>
          <a:p>
            <a:pPr>
              <a:buSzPct val="25000"/>
            </a:pPr>
            <a:r>
              <a:rPr lang="en-US" sz="1000" dirty="0">
                <a:latin typeface="Calibri" panose="020F0502020204030204" pitchFamily="34" charset="0"/>
                <a:cs typeface="Calibri" panose="020F0502020204030204" pitchFamily="34" charset="0"/>
              </a:rPr>
              <a:t>During the review of the plan in 2019, it was determined enough of the strategic tasks to support the plan goals were completed to support the updating of the plan. In October 2019, the Kiwanis International Board and the Kiwanis Children’s Fund board adopted the updated strategic plan.</a:t>
            </a: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2</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3857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sz="1000" dirty="0">
                <a:solidFill>
                  <a:schemeClr val="tx1"/>
                </a:solidFill>
                <a:latin typeface="Calibri" panose="020F0502020204030204" pitchFamily="34" charset="0"/>
                <a:cs typeface="Calibri" panose="020F0502020204030204" pitchFamily="34" charset="0"/>
              </a:rPr>
              <a:t>So here you have it, </a:t>
            </a:r>
            <a:endParaRPr lang="en-US" sz="1000" i="1" dirty="0">
              <a:solidFill>
                <a:schemeClr val="tx1"/>
              </a:solidFill>
              <a:latin typeface="Calibri" panose="020F0502020204030204" pitchFamily="34" charset="0"/>
              <a:cs typeface="Calibri" panose="020F0502020204030204" pitchFamily="34" charset="0"/>
            </a:endParaRPr>
          </a:p>
          <a:p>
            <a:pPr>
              <a:buSzPct val="25000"/>
            </a:pPr>
            <a:endParaRPr lang="en-US" sz="1000" dirty="0">
              <a:solidFill>
                <a:schemeClr val="tx1"/>
              </a:solidFill>
              <a:latin typeface="Calibri" panose="020F0502020204030204" pitchFamily="34" charset="0"/>
              <a:cs typeface="Calibri" panose="020F0502020204030204" pitchFamily="34" charset="0"/>
            </a:endParaRPr>
          </a:p>
          <a:p>
            <a:pPr>
              <a:buSzPct val="25000"/>
            </a:pPr>
            <a:r>
              <a:rPr lang="en-US" sz="1000" dirty="0">
                <a:solidFill>
                  <a:schemeClr val="tx1"/>
                </a:solidFill>
                <a:latin typeface="Calibri" panose="020F0502020204030204" pitchFamily="34" charset="0"/>
                <a:cs typeface="Calibri" panose="020F0502020204030204" pitchFamily="34" charset="0"/>
              </a:rPr>
              <a:t>Kiwanis International’s strategic plan. </a:t>
            </a:r>
          </a:p>
          <a:p>
            <a:pPr>
              <a:buSzPct val="25000"/>
            </a:pPr>
            <a:r>
              <a:rPr lang="en-US" sz="1000" dirty="0">
                <a:solidFill>
                  <a:schemeClr val="tx1"/>
                </a:solidFill>
                <a:latin typeface="Calibri" panose="020F0502020204030204" pitchFamily="34" charset="0"/>
                <a:cs typeface="Calibri" panose="020F0502020204030204" pitchFamily="34" charset="0"/>
              </a:rPr>
              <a:t>Where all the priorities converge. </a:t>
            </a:r>
          </a:p>
          <a:p>
            <a:pPr>
              <a:buSzPct val="25000"/>
            </a:pPr>
            <a:r>
              <a:rPr lang="en-US" sz="1000" dirty="0">
                <a:solidFill>
                  <a:schemeClr val="tx1"/>
                </a:solidFill>
                <a:latin typeface="Calibri" panose="020F0502020204030204" pitchFamily="34" charset="0"/>
                <a:cs typeface="Calibri" panose="020F0502020204030204" pitchFamily="34" charset="0"/>
              </a:rPr>
              <a:t>This is where Kiwanis becomes the catalyst for positive community change.</a:t>
            </a:r>
          </a:p>
          <a:p>
            <a:pPr defTabSz="957468">
              <a:buSzPct val="25000"/>
              <a:defRPr/>
            </a:pPr>
            <a:endParaRPr lang="en-US" sz="1000" dirty="0">
              <a:solidFill>
                <a:schemeClr val="tx1"/>
              </a:solidFill>
              <a:latin typeface="Calibri" panose="020F0502020204030204" pitchFamily="34" charset="0"/>
              <a:cs typeface="Calibri" panose="020F0502020204030204" pitchFamily="34" charset="0"/>
            </a:endParaRPr>
          </a:p>
          <a:p>
            <a:pPr defTabSz="957468">
              <a:buSzPct val="25000"/>
              <a:defRPr/>
            </a:pPr>
            <a:r>
              <a:rPr lang="en-US" sz="1000" dirty="0">
                <a:solidFill>
                  <a:schemeClr val="tx1"/>
                </a:solidFill>
                <a:latin typeface="Calibri" panose="020F0502020204030204" pitchFamily="34" charset="0"/>
                <a:cs typeface="Calibri" panose="020F0502020204030204" pitchFamily="34" charset="0"/>
              </a:rPr>
              <a:t>This is where the magic happens. </a:t>
            </a:r>
          </a:p>
          <a:p>
            <a:pPr>
              <a:buSzPct val="25000"/>
            </a:pPr>
            <a:endParaRPr lang="en-US" sz="1000" dirty="0">
              <a:solidFill>
                <a:schemeClr val="tx1"/>
              </a:solidFill>
              <a:latin typeface="Calibri" panose="020F0502020204030204" pitchFamily="34" charset="0"/>
              <a:cs typeface="Calibri" panose="020F0502020204030204" pitchFamily="34" charset="0"/>
            </a:endParaRPr>
          </a:p>
          <a:p>
            <a:pPr>
              <a:buSzPct val="25000"/>
            </a:pPr>
            <a:r>
              <a:rPr lang="en-US" sz="1000" dirty="0">
                <a:solidFill>
                  <a:schemeClr val="tx1"/>
                </a:solidFill>
                <a:latin typeface="Calibri" panose="020F0502020204030204" pitchFamily="34" charset="0"/>
                <a:cs typeface="Calibri" panose="020F0502020204030204" pitchFamily="34" charset="0"/>
              </a:rPr>
              <a:t>When we connect and collaborate with schools, hospitals, government, other nonprofits, corporations, foundations and others, Kiwanis—and the service we can provide to children—becomes an undeniable force for good in our communities. </a:t>
            </a:r>
          </a:p>
          <a:p>
            <a:pPr>
              <a:buSzPct val="25000"/>
            </a:pPr>
            <a:endParaRPr lang="en-US" sz="1000" dirty="0">
              <a:solidFill>
                <a:schemeClr val="tx1"/>
              </a:solidFill>
              <a:latin typeface="Calibri" panose="020F0502020204030204" pitchFamily="34" charset="0"/>
              <a:cs typeface="Calibri" panose="020F0502020204030204" pitchFamily="34" charset="0"/>
            </a:endParaRPr>
          </a:p>
          <a:p>
            <a:pPr>
              <a:buSzPct val="25000"/>
            </a:pPr>
            <a:r>
              <a:rPr lang="en-US" sz="1000" dirty="0">
                <a:solidFill>
                  <a:schemeClr val="tx1"/>
                </a:solidFill>
                <a:latin typeface="Calibri" panose="020F0502020204030204" pitchFamily="34" charset="0"/>
                <a:cs typeface="Calibri" panose="020F0502020204030204" pitchFamily="34" charset="0"/>
              </a:rPr>
              <a:t>That means a bigger impact in the world. That means stronger communities that nurture their children. </a:t>
            </a:r>
          </a:p>
          <a:p>
            <a:pPr>
              <a:buSzPct val="25000"/>
            </a:pPr>
            <a:endParaRPr lang="en-US" sz="1000" dirty="0">
              <a:solidFill>
                <a:schemeClr val="tx1"/>
              </a:solidFill>
              <a:latin typeface="Calibri" panose="020F0502020204030204" pitchFamily="34" charset="0"/>
              <a:cs typeface="Calibri" panose="020F0502020204030204" pitchFamily="34" charset="0"/>
            </a:endParaRPr>
          </a:p>
          <a:p>
            <a:pPr>
              <a:buSzPct val="25000"/>
            </a:pPr>
            <a:r>
              <a:rPr lang="en-US" sz="1000" dirty="0">
                <a:solidFill>
                  <a:schemeClr val="tx1"/>
                </a:solidFill>
                <a:latin typeface="Calibri" panose="020F0502020204030204" pitchFamily="34" charset="0"/>
                <a:cs typeface="Calibri" panose="020F0502020204030204" pitchFamily="34" charset="0"/>
              </a:rPr>
              <a:t>And kids need Kiwanis.</a:t>
            </a: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20</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0560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r>
              <a:rPr lang="en-US" sz="1000" b="1"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Focus on clubs</a:t>
            </a: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00000"/>
              </a:lnSpc>
              <a:spcAft>
                <a:spcPts val="0"/>
              </a:spcAft>
            </a:pPr>
            <a:r>
              <a:rPr lang="en-US" sz="1000" dirty="0">
                <a:solidFill>
                  <a:srgbClr val="231F20"/>
                </a:solidFill>
                <a:latin typeface="Calibri" panose="020F0502020204030204" pitchFamily="34" charset="0"/>
                <a:ea typeface="Times New Roman" panose="02020603050405020304" pitchFamily="18" charset="0"/>
                <a:cs typeface="Calibri" panose="020F0502020204030204" pitchFamily="34" charset="0"/>
              </a:rPr>
              <a:t>Our primary focus must be support for our member clubs — because the clubs are central to our success. They are the reason we exist. In everything we do, we must prioritize our communication with and support of our clubs. And most importantly, the creation of new clubs everywhere increases the Kiwanis impact, enhances the global brand and reduces the shared cost.</a:t>
            </a: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00000"/>
              </a:lnSpc>
              <a:spcAft>
                <a:spcPts val="0"/>
              </a:spcAft>
            </a:pPr>
            <a:r>
              <a:rPr lang="en-US" sz="1000" b="1" dirty="0">
                <a:solidFill>
                  <a:srgbClr val="231F20"/>
                </a:solidFill>
                <a:latin typeface="Calibri" panose="020F0502020204030204" pitchFamily="34" charset="0"/>
                <a:ea typeface="Times New Roman" panose="02020603050405020304" pitchFamily="18" charset="0"/>
                <a:cs typeface="Calibri" panose="020F0502020204030204" pitchFamily="34" charset="0"/>
              </a:rPr>
              <a:t> </a:t>
            </a: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00000"/>
              </a:lnSpc>
              <a:spcAft>
                <a:spcPts val="0"/>
              </a:spcAft>
            </a:pPr>
            <a:r>
              <a:rPr lang="en-US" sz="1000" b="1"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Kiwanis community</a:t>
            </a: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00000"/>
              </a:lnSpc>
              <a:spcAft>
                <a:spcPts val="0"/>
              </a:spcAft>
            </a:pPr>
            <a:r>
              <a:rPr lang="en-US" sz="1000" dirty="0">
                <a:solidFill>
                  <a:srgbClr val="231F20"/>
                </a:solidFill>
                <a:latin typeface="Calibri" panose="020F0502020204030204" pitchFamily="34" charset="0"/>
                <a:ea typeface="Times New Roman" panose="02020603050405020304" pitchFamily="18" charset="0"/>
                <a:cs typeface="Calibri" panose="020F0502020204030204" pitchFamily="34" charset="0"/>
              </a:rPr>
              <a:t>A local network of Kiwanis family clubs, supporters, donors and alumni, for-profit and not-for-profit organizations, and others including governments, educational institutions and others that work together under the Kiwanis name to deliver meaningful and impactful service for youth and children to the defined local community.</a:t>
            </a: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3</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6256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r>
              <a:rPr lang="en-US" sz="1000" b="1" u="sng" dirty="0">
                <a:solidFill>
                  <a:schemeClr val="tx1"/>
                </a:solidFill>
                <a:latin typeface="Calibri" panose="020F0502020204030204" pitchFamily="34" charset="0"/>
                <a:ea typeface="Times New Roman" panose="02020603050405020304" pitchFamily="18" charset="0"/>
                <a:cs typeface="Calibri" panose="020F0502020204030204" pitchFamily="34" charset="0"/>
              </a:rPr>
              <a:t>Our global network of service</a:t>
            </a:r>
            <a:endParaRPr lang="en-US" sz="1000" b="1"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00000"/>
              </a:lnSpc>
              <a:spcAft>
                <a:spcPts val="0"/>
              </a:spcAft>
            </a:pP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The worldwide grouping of traditional Kiwanis family organizations and clubs, non-traditional Kiwanis members, supporters, donors and alumni, and other for-profit and not-for-profit organizations that have united under the Kiwanis name to deliver meaningful and impactful service for youth and children to communities of the world.</a:t>
            </a:r>
            <a:endParaRPr lang="en-US" sz="1000" b="1"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00000"/>
              </a:lnSpc>
              <a:spcAft>
                <a:spcPts val="0"/>
              </a:spcAft>
            </a:pPr>
            <a:r>
              <a:rPr lang="en-US" sz="10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p>
          <a:p>
            <a:pPr>
              <a:lnSpc>
                <a:spcPct val="100000"/>
              </a:lnSpc>
              <a:spcAft>
                <a:spcPts val="0"/>
              </a:spcAft>
            </a:pPr>
            <a:r>
              <a:rPr lang="en-US" sz="1000" b="1" u="sng" dirty="0">
                <a:solidFill>
                  <a:schemeClr val="tx1"/>
                </a:solidFill>
                <a:latin typeface="Calibri" panose="020F0502020204030204" pitchFamily="34" charset="0"/>
                <a:ea typeface="Times New Roman" panose="02020603050405020304" pitchFamily="18" charset="0"/>
                <a:cs typeface="Calibri" panose="020F0502020204030204" pitchFamily="34" charset="0"/>
              </a:rPr>
              <a:t>Signature project</a:t>
            </a:r>
            <a:endParaRPr lang="en-US" sz="1000" b="1"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00000"/>
              </a:lnSpc>
              <a:spcAft>
                <a:spcPts val="0"/>
              </a:spcAft>
            </a:pP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An annual or recurring, significant, high-impact, high-visibility project within a community that is planned and executed by Kiwanis and its network that defines Kiwanis in the community and benefits youth and/or children.</a:t>
            </a:r>
            <a:endParaRPr lang="en-US" sz="1000" b="1"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00000"/>
              </a:lnSpc>
              <a:spcAft>
                <a:spcPts val="0"/>
              </a:spcAft>
            </a:pPr>
            <a:r>
              <a:rPr lang="en-US" sz="10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p>
          <a:p>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4</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056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r>
              <a:rPr lang="en-US" sz="1000" b="1" u="sng" dirty="0">
                <a:solidFill>
                  <a:schemeClr val="tx1"/>
                </a:solidFill>
                <a:latin typeface="Calibri" panose="020F0502020204030204" pitchFamily="34" charset="0"/>
                <a:ea typeface="Times New Roman" panose="02020603050405020304" pitchFamily="18" charset="0"/>
                <a:cs typeface="Calibri" panose="020F0502020204030204" pitchFamily="34" charset="0"/>
              </a:rPr>
              <a:t>Service leadership programs as partners </a:t>
            </a:r>
            <a:endParaRPr lang="en-US" sz="1000" b="1"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00000"/>
              </a:lnSpc>
              <a:spcAft>
                <a:spcPts val="0"/>
              </a:spcAft>
            </a:pP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The Kiwanis Service Leadership Programs clubs and members, including </a:t>
            </a:r>
            <a:r>
              <a:rPr lang="en-US" sz="10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Aktion</a:t>
            </a: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 Club, Builders Club, Circle K International, K-Kids and Key Club International, not only as service programs of Kiwanis, but as full-fledged partners in service as part of the global and community Kiwanis networks.</a:t>
            </a:r>
            <a:endParaRPr lang="en-US" sz="1000" b="1"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5</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4739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414338" y="744538"/>
            <a:ext cx="6607175" cy="371633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5" name="Shape 265"/>
          <p:cNvSpPr txBox="1">
            <a:spLocks noGrp="1"/>
          </p:cNvSpPr>
          <p:nvPr>
            <p:ph type="body" idx="1"/>
          </p:nvPr>
        </p:nvSpPr>
        <p:spPr>
          <a:xfrm>
            <a:off x="763327" y="4710096"/>
            <a:ext cx="6106601" cy="4462196"/>
          </a:xfrm>
          <a:prstGeom prst="rect">
            <a:avLst/>
          </a:prstGeom>
          <a:noFill/>
          <a:ln>
            <a:noFill/>
          </a:ln>
        </p:spPr>
        <p:txBody>
          <a:bodyPr lIns="100217" tIns="50095" rIns="100217" bIns="50095" anchor="t" anchorCtr="0">
            <a:noAutofit/>
          </a:bodyPr>
          <a:lstStyle/>
          <a:p>
            <a:pPr>
              <a:lnSpc>
                <a:spcPct val="100000"/>
              </a:lnSpc>
              <a:spcAft>
                <a:spcPts val="0"/>
              </a:spcAft>
            </a:pP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WHAT IS A STRATEGIC PLAN?</a:t>
            </a:r>
            <a:endParaRPr lang="en-US" sz="1000" b="1"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00000"/>
              </a:lnSpc>
              <a:spcAft>
                <a:spcPts val="0"/>
              </a:spcAft>
            </a:pP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Think of a strategic plan as an organization’s road map: You can choose the roads you want to take, but the strategic plan ensures you reach your destination—your goals.</a:t>
            </a:r>
          </a:p>
          <a:p>
            <a:pPr>
              <a:lnSpc>
                <a:spcPct val="100000"/>
              </a:lnSpc>
              <a:spcAft>
                <a:spcPts val="0"/>
              </a:spcAft>
            </a:pPr>
            <a:endPar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00000"/>
              </a:lnSpc>
              <a:spcAft>
                <a:spcPts val="0"/>
              </a:spcAft>
            </a:pPr>
            <a:r>
              <a:rPr lang="en-US" sz="1000" dirty="0">
                <a:solidFill>
                  <a:schemeClr val="tx1"/>
                </a:solidFill>
                <a:latin typeface="Calibri" panose="020F0502020204030204" pitchFamily="34" charset="0"/>
                <a:ea typeface="Times New Roman" panose="02020603050405020304" pitchFamily="18" charset="0"/>
                <a:cs typeface="Calibri" panose="020F0502020204030204" pitchFamily="34" charset="0"/>
              </a:rPr>
              <a:t>Kiwanis International’s strategic plan is designed for each district and club to use as a guide to create their own plans and choose their own paths toward accomplishing common goals. The plan focuses on five goal areas—or priorities—that will help clubs, districts and our overall organization thrive for years to come as a positive force for good in the world.</a:t>
            </a:r>
          </a:p>
        </p:txBody>
      </p:sp>
      <p:sp>
        <p:nvSpPr>
          <p:cNvPr id="266" name="Shape 266"/>
          <p:cNvSpPr txBox="1">
            <a:spLocks noGrp="1"/>
          </p:cNvSpPr>
          <p:nvPr>
            <p:ph type="sldNum" idx="12"/>
          </p:nvPr>
        </p:nvSpPr>
        <p:spPr>
          <a:xfrm>
            <a:off x="4323746" y="9418475"/>
            <a:ext cx="3307743" cy="495799"/>
          </a:xfrm>
          <a:prstGeom prst="rect">
            <a:avLst/>
          </a:prstGeom>
          <a:noFill/>
          <a:ln>
            <a:noFill/>
          </a:ln>
        </p:spPr>
        <p:txBody>
          <a:bodyPr lIns="100217" tIns="50095" rIns="100217" bIns="50095"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6</a:t>
            </a:fld>
            <a:endParaRPr lang="en-US" sz="1200">
              <a:latin typeface="Calibri"/>
              <a:ea typeface="Calibri"/>
              <a:cs typeface="Calibri"/>
              <a:sym typeface="Calibri"/>
            </a:endParaRPr>
          </a:p>
        </p:txBody>
      </p:sp>
    </p:spTree>
    <p:extLst>
      <p:ext uri="{BB962C8B-B14F-4D97-AF65-F5344CB8AC3E}">
        <p14:creationId xmlns:p14="http://schemas.microsoft.com/office/powerpoint/2010/main" val="3402834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000" dirty="0">
                <a:solidFill>
                  <a:schemeClr val="tx1"/>
                </a:solidFill>
                <a:latin typeface="Calibri" panose="020F0502020204030204" pitchFamily="34" charset="0"/>
                <a:cs typeface="Calibri" panose="020F0502020204030204" pitchFamily="34" charset="0"/>
              </a:rPr>
              <a:t>Since 2005 our Motto has been and remains “Serving the Children of the World”. </a:t>
            </a:r>
          </a:p>
          <a:p>
            <a:endParaRPr lang="en-US" sz="1000" dirty="0">
              <a:solidFill>
                <a:schemeClr val="tx1"/>
              </a:solidFill>
              <a:latin typeface="Calibri" panose="020F0502020204030204" pitchFamily="34" charset="0"/>
              <a:cs typeface="Calibri" panose="020F0502020204030204" pitchFamily="34" charset="0"/>
            </a:endParaRPr>
          </a:p>
          <a:p>
            <a:pPr>
              <a:buSzPct val="25000"/>
            </a:pPr>
            <a:r>
              <a:rPr lang="en-US" sz="1000" dirty="0">
                <a:solidFill>
                  <a:schemeClr val="tx1"/>
                </a:solidFill>
                <a:latin typeface="Calibri" panose="020F0502020204030204" pitchFamily="34" charset="0"/>
                <a:ea typeface="Arial"/>
                <a:cs typeface="Calibri" panose="020F0502020204030204" pitchFamily="34" charset="0"/>
                <a:sym typeface="Arial"/>
              </a:rPr>
              <a:t>Our defining statement…Kiwanis is a global organization of volunteers dedicated to </a:t>
            </a:r>
            <a:r>
              <a:rPr lang="en-US" sz="1000" u="sng" dirty="0">
                <a:solidFill>
                  <a:schemeClr val="tx1"/>
                </a:solidFill>
                <a:latin typeface="Calibri" panose="020F0502020204030204" pitchFamily="34" charset="0"/>
                <a:ea typeface="Arial"/>
                <a:cs typeface="Calibri" panose="020F0502020204030204" pitchFamily="34" charset="0"/>
                <a:sym typeface="Arial"/>
              </a:rPr>
              <a:t>improving</a:t>
            </a:r>
            <a:r>
              <a:rPr lang="en-US" sz="1000" dirty="0">
                <a:solidFill>
                  <a:schemeClr val="tx1"/>
                </a:solidFill>
                <a:latin typeface="Calibri" panose="020F0502020204030204" pitchFamily="34" charset="0"/>
                <a:ea typeface="Arial"/>
                <a:cs typeface="Calibri" panose="020F0502020204030204" pitchFamily="34" charset="0"/>
                <a:sym typeface="Arial"/>
              </a:rPr>
              <a:t>* the world one child and one community at a time.</a:t>
            </a:r>
          </a:p>
          <a:p>
            <a:pPr>
              <a:buSzPct val="25000"/>
            </a:pPr>
            <a:r>
              <a:rPr lang="en-US" sz="1000" dirty="0">
                <a:solidFill>
                  <a:schemeClr val="tx1"/>
                </a:solidFill>
                <a:latin typeface="Calibri" panose="020F0502020204030204" pitchFamily="34" charset="0"/>
                <a:ea typeface="Arial"/>
                <a:cs typeface="Calibri" panose="020F0502020204030204" pitchFamily="34" charset="0"/>
                <a:sym typeface="Arial"/>
              </a:rPr>
              <a:t>This is how we achieve our purpose... working together.</a:t>
            </a:r>
          </a:p>
          <a:p>
            <a:endParaRPr lang="en-US" sz="1000" dirty="0">
              <a:solidFill>
                <a:schemeClr val="tx1"/>
              </a:solidFill>
              <a:latin typeface="Calibri" panose="020F0502020204030204" pitchFamily="34" charset="0"/>
              <a:cs typeface="Calibri" panose="020F0502020204030204" pitchFamily="34" charset="0"/>
            </a:endParaRPr>
          </a:p>
          <a:p>
            <a:pPr>
              <a:buSzPct val="25000"/>
            </a:pPr>
            <a:r>
              <a:rPr lang="en-US" sz="1000" dirty="0">
                <a:solidFill>
                  <a:schemeClr val="tx1"/>
                </a:solidFill>
                <a:latin typeface="Calibri" panose="020F0502020204030204" pitchFamily="34" charset="0"/>
                <a:cs typeface="Calibri" panose="020F0502020204030204" pitchFamily="34" charset="0"/>
              </a:rPr>
              <a:t>We believe our worldwide presence is important and needed…now more than ever. </a:t>
            </a:r>
          </a:p>
          <a:p>
            <a:pPr>
              <a:buSzPct val="25000"/>
            </a:pPr>
            <a:r>
              <a:rPr lang="en-US" sz="1000" dirty="0">
                <a:solidFill>
                  <a:schemeClr val="tx1"/>
                </a:solidFill>
                <a:latin typeface="Calibri" panose="020F0502020204030204" pitchFamily="34" charset="0"/>
                <a:cs typeface="Calibri" panose="020F0502020204030204" pitchFamily="34" charset="0"/>
              </a:rPr>
              <a:t>Our vision: Kiwanis will be a positive influence in communities worldwide…so that one day, </a:t>
            </a:r>
            <a:r>
              <a:rPr lang="en-US" sz="1000" u="sng" dirty="0">
                <a:solidFill>
                  <a:schemeClr val="tx1"/>
                </a:solidFill>
                <a:latin typeface="Calibri" panose="020F0502020204030204" pitchFamily="34" charset="0"/>
                <a:cs typeface="Calibri" panose="020F0502020204030204" pitchFamily="34" charset="0"/>
              </a:rPr>
              <a:t>all</a:t>
            </a:r>
            <a:r>
              <a:rPr lang="en-US" sz="1000" dirty="0">
                <a:solidFill>
                  <a:schemeClr val="tx1"/>
                </a:solidFill>
                <a:latin typeface="Calibri" panose="020F0502020204030204" pitchFamily="34" charset="0"/>
                <a:cs typeface="Calibri" panose="020F0502020204030204" pitchFamily="34" charset="0"/>
              </a:rPr>
              <a:t> children will wake up in communities that believe in them, nurture them and provide the support they need to </a:t>
            </a:r>
            <a:r>
              <a:rPr lang="en-US" sz="1000" u="sng" dirty="0">
                <a:solidFill>
                  <a:schemeClr val="tx1"/>
                </a:solidFill>
                <a:latin typeface="Calibri" panose="020F0502020204030204" pitchFamily="34" charset="0"/>
                <a:cs typeface="Calibri" panose="020F0502020204030204" pitchFamily="34" charset="0"/>
              </a:rPr>
              <a:t>thrive</a:t>
            </a:r>
            <a:r>
              <a:rPr lang="en-US" sz="1000" dirty="0">
                <a:solidFill>
                  <a:schemeClr val="tx1"/>
                </a:solidFill>
                <a:latin typeface="Calibri" panose="020F0502020204030204" pitchFamily="34" charset="0"/>
                <a:cs typeface="Calibri" panose="020F0502020204030204" pitchFamily="34" charset="0"/>
              </a:rPr>
              <a:t>. </a:t>
            </a: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7</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6746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8</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6173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latin typeface="Calibri" panose="020F0502020204030204" pitchFamily="34" charset="0"/>
                <a:ea typeface="Calibri" panose="020F0502020204030204" pitchFamily="34" charset="0"/>
                <a:cs typeface="Calibri" panose="020F0502020204030204" pitchFamily="34" charset="0"/>
              </a:rPr>
              <a:t>Kiwanis’ global network is larger than clubs and members. We are the worldwide grouping of traditional Kiwanis family organizations and clubs, non-traditional Kiwanis members, supporters, donors, alumni, and other for-profit and not-for-profit organizations that have united under the Kiwanis name</a:t>
            </a:r>
            <a:r>
              <a:rPr lang="en-US" sz="1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000" dirty="0">
                <a:solidFill>
                  <a:schemeClr val="tx1"/>
                </a:solidFill>
                <a:latin typeface="Calibri" panose="020F0502020204030204" pitchFamily="34" charset="0"/>
                <a:ea typeface="Calibri" panose="020F0502020204030204" pitchFamily="34" charset="0"/>
                <a:cs typeface="Calibri" panose="020F0502020204030204" pitchFamily="34" charset="0"/>
              </a:rPr>
              <a:t>Together, we become an undeniable force for good in our communities. </a:t>
            </a:r>
          </a:p>
          <a:p>
            <a:r>
              <a:rPr lang="en-US" sz="1000" i="1" dirty="0">
                <a:solidFill>
                  <a:schemeClr val="tx1"/>
                </a:solidFill>
                <a:latin typeface="Calibri" panose="020F0502020204030204" pitchFamily="34" charset="0"/>
                <a:ea typeface="Calibri" panose="020F0502020204030204" pitchFamily="34" charset="0"/>
                <a:cs typeface="Calibri" panose="020F0502020204030204" pitchFamily="34" charset="0"/>
              </a:rPr>
              <a:t>[CLICK]</a:t>
            </a:r>
          </a:p>
          <a:p>
            <a:endParaRPr lang="en-US" sz="10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1000" dirty="0">
                <a:solidFill>
                  <a:schemeClr val="tx1"/>
                </a:solidFill>
                <a:latin typeface="Calibri" panose="020F0502020204030204" pitchFamily="34" charset="0"/>
                <a:ea typeface="Calibri" panose="020F0502020204030204" pitchFamily="34" charset="0"/>
                <a:cs typeface="Calibri" panose="020F0502020204030204" pitchFamily="34" charset="0"/>
              </a:rPr>
              <a:t>We are better connected and are more capable of delivering meaningful and impactful service for youth and children to communities of the world. </a:t>
            </a:r>
          </a:p>
          <a:p>
            <a:r>
              <a:rPr lang="en-US" sz="1000" i="1" dirty="0">
                <a:solidFill>
                  <a:schemeClr val="tx1"/>
                </a:solidFill>
                <a:latin typeface="Calibri" panose="020F0502020204030204" pitchFamily="34" charset="0"/>
                <a:ea typeface="Calibri" panose="020F0502020204030204" pitchFamily="34" charset="0"/>
                <a:cs typeface="Calibri" panose="020F0502020204030204" pitchFamily="34" charset="0"/>
              </a:rPr>
              <a:t>[CLICK]</a:t>
            </a:r>
          </a:p>
          <a:p>
            <a:endParaRPr lang="en-US" sz="10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1000" dirty="0">
                <a:solidFill>
                  <a:schemeClr val="tx1"/>
                </a:solidFill>
                <a:latin typeface="Calibri" panose="020F0502020204030204" pitchFamily="34" charset="0"/>
                <a:ea typeface="Calibri" panose="020F0502020204030204" pitchFamily="34" charset="0"/>
                <a:cs typeface="Calibri" panose="020F0502020204030204" pitchFamily="34" charset="0"/>
              </a:rPr>
              <a:t>That means stronger communities that nurture their children. </a:t>
            </a:r>
          </a:p>
          <a:p>
            <a:r>
              <a:rPr lang="en-US" sz="1000" i="1" dirty="0">
                <a:solidFill>
                  <a:schemeClr val="tx1"/>
                </a:solidFill>
                <a:latin typeface="Calibri" panose="020F0502020204030204" pitchFamily="34" charset="0"/>
                <a:ea typeface="Calibri" panose="020F0502020204030204" pitchFamily="34" charset="0"/>
                <a:cs typeface="Calibri" panose="020F0502020204030204" pitchFamily="34" charset="0"/>
              </a:rPr>
              <a:t>[CLICK]</a:t>
            </a:r>
          </a:p>
          <a:p>
            <a:endParaRPr lang="en-US" sz="10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1000" dirty="0">
                <a:solidFill>
                  <a:schemeClr val="tx1"/>
                </a:solidFill>
                <a:latin typeface="Calibri" panose="020F0502020204030204" pitchFamily="34" charset="0"/>
                <a:ea typeface="Calibri" panose="020F0502020204030204" pitchFamily="34" charset="0"/>
                <a:cs typeface="Calibri" panose="020F0502020204030204" pitchFamily="34" charset="0"/>
              </a:rPr>
              <a:t>That means a bigger impact in the world.</a:t>
            </a:r>
            <a:endParaRPr lang="en-US" sz="1000"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9</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92430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307A4A-2F7F-3041-BF55-3DA172D47D77}"/>
              </a:ext>
            </a:extLst>
          </p:cNvPr>
          <p:cNvPicPr>
            <a:picLocks noChangeAspect="1"/>
          </p:cNvPicPr>
          <p:nvPr userDrawn="1"/>
        </p:nvPicPr>
        <p:blipFill>
          <a:blip r:embed="rId2">
            <a:alphaModFix amt="5000"/>
          </a:blip>
          <a:stretch>
            <a:fillRect/>
          </a:stretch>
        </p:blipFill>
        <p:spPr>
          <a:xfrm>
            <a:off x="6248400" y="2266950"/>
            <a:ext cx="3429000" cy="3351848"/>
          </a:xfrm>
          <a:prstGeom prst="rect">
            <a:avLst/>
          </a:prstGeom>
          <a:effectLst/>
        </p:spPr>
      </p:pic>
      <p:sp>
        <p:nvSpPr>
          <p:cNvPr id="4" name="Shape 24">
            <a:extLst>
              <a:ext uri="{FF2B5EF4-FFF2-40B4-BE49-F238E27FC236}">
                <a16:creationId xmlns:a16="http://schemas.microsoft.com/office/drawing/2014/main" id="{F9A124C1-E66B-ED49-9622-4CE685E9FF7B}"/>
              </a:ext>
            </a:extLst>
          </p:cNvPr>
          <p:cNvSpPr txBox="1">
            <a:spLocks noGrp="1"/>
          </p:cNvSpPr>
          <p:nvPr>
            <p:ph type="title"/>
          </p:nvPr>
        </p:nvSpPr>
        <p:spPr>
          <a:xfrm>
            <a:off x="685800" y="1559664"/>
            <a:ext cx="77724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5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22">
            <a:extLst>
              <a:ext uri="{FF2B5EF4-FFF2-40B4-BE49-F238E27FC236}">
                <a16:creationId xmlns:a16="http://schemas.microsoft.com/office/drawing/2014/main" id="{18173B0D-FB1C-5948-AA9B-D3601BF57A5D}"/>
              </a:ext>
            </a:extLst>
          </p:cNvPr>
          <p:cNvSpPr txBox="1">
            <a:spLocks noGrp="1"/>
          </p:cNvSpPr>
          <p:nvPr>
            <p:ph type="body" idx="1"/>
          </p:nvPr>
        </p:nvSpPr>
        <p:spPr>
          <a:xfrm>
            <a:off x="685800" y="2266949"/>
            <a:ext cx="7772400" cy="682285"/>
          </a:xfrm>
          <a:prstGeom prst="rect">
            <a:avLst/>
          </a:prstGeom>
          <a:noFill/>
          <a:ln>
            <a:noFill/>
          </a:ln>
        </p:spPr>
        <p:txBody>
          <a:bodyPr lIns="91425" tIns="91425" rIns="91425" bIns="91425" anchor="t" anchorCtr="0"/>
          <a:lstStyle>
            <a:lvl1pPr marL="0" marR="0" lvl="0" indent="0" algn="ctr" rtl="0">
              <a:spcBef>
                <a:spcPts val="640"/>
              </a:spcBef>
              <a:buClr>
                <a:srgbClr val="003974"/>
              </a:buClr>
              <a:buSzPct val="100000"/>
              <a:buFont typeface="Arial"/>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40299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ullet Points">
    <p:spTree>
      <p:nvGrpSpPr>
        <p:cNvPr id="1" name="Shape 21"/>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1526" y="-19050"/>
            <a:ext cx="9144000" cy="1245419"/>
          </a:xfrm>
          <a:prstGeom prst="rect">
            <a:avLst/>
          </a:prstGeom>
        </p:spPr>
      </p:pic>
      <p:sp>
        <p:nvSpPr>
          <p:cNvPr id="24" name="Shape 24"/>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 name="Shape 22">
            <a:extLst>
              <a:ext uri="{FF2B5EF4-FFF2-40B4-BE49-F238E27FC236}">
                <a16:creationId xmlns:a16="http://schemas.microsoft.com/office/drawing/2014/main" id="{72FE1A20-1A55-A64D-827E-76DA4C4F960F}"/>
              </a:ext>
            </a:extLst>
          </p:cNvPr>
          <p:cNvSpPr txBox="1">
            <a:spLocks noGrp="1"/>
          </p:cNvSpPr>
          <p:nvPr>
            <p:ph type="body" idx="1"/>
          </p:nvPr>
        </p:nvSpPr>
        <p:spPr>
          <a:xfrm>
            <a:off x="533401" y="1314451"/>
            <a:ext cx="8153400" cy="3280172"/>
          </a:xfrm>
          <a:prstGeom prst="rect">
            <a:avLst/>
          </a:prstGeom>
          <a:noFill/>
          <a:ln>
            <a:noFill/>
          </a:ln>
        </p:spPr>
        <p:txBody>
          <a:bodyPr lIns="91425" tIns="91425" rIns="91425" bIns="91425" anchor="t" anchorCtr="0"/>
          <a:lstStyle>
            <a:lvl1pPr marL="457200" marR="0" lvl="0" indent="-457200" algn="l" rtl="0">
              <a:spcBef>
                <a:spcPts val="640"/>
              </a:spcBef>
              <a:buClr>
                <a:srgbClr val="003974"/>
              </a:buClr>
              <a:buSzPct val="100000"/>
              <a:buFont typeface="Arial" panose="020B0604020202020204" pitchFamily="34" charset="0"/>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ontent Bloc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29C7D2-7AD6-0A42-A55E-F821AFCED94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48650" y="4267200"/>
            <a:ext cx="819150" cy="819150"/>
          </a:xfrm>
          <a:prstGeom prst="rect">
            <a:avLst/>
          </a:prstGeom>
          <a:effectLst>
            <a:outerShdw blurRad="50800" dist="38100" dir="2700000" algn="tl" rotWithShape="0">
              <a:prstClr val="black">
                <a:alpha val="20000"/>
              </a:prstClr>
            </a:outerShdw>
          </a:effectLst>
        </p:spPr>
      </p:pic>
      <p:sp>
        <p:nvSpPr>
          <p:cNvPr id="3" name="Shape 22">
            <a:extLst>
              <a:ext uri="{FF2B5EF4-FFF2-40B4-BE49-F238E27FC236}">
                <a16:creationId xmlns:a16="http://schemas.microsoft.com/office/drawing/2014/main" id="{4E91722C-7E88-A444-8027-EAEEC6F7A509}"/>
              </a:ext>
            </a:extLst>
          </p:cNvPr>
          <p:cNvSpPr txBox="1">
            <a:spLocks noGrp="1"/>
          </p:cNvSpPr>
          <p:nvPr>
            <p:ph type="body" idx="1"/>
          </p:nvPr>
        </p:nvSpPr>
        <p:spPr>
          <a:xfrm>
            <a:off x="457201" y="1314451"/>
            <a:ext cx="8229600" cy="2857499"/>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 name="Shape 24">
            <a:extLst>
              <a:ext uri="{FF2B5EF4-FFF2-40B4-BE49-F238E27FC236}">
                <a16:creationId xmlns:a16="http://schemas.microsoft.com/office/drawing/2014/main" id="{065432C9-3974-974F-BCE1-F459ACA9C628}"/>
              </a:ext>
            </a:extLst>
          </p:cNvPr>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732028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Bullet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29C7D2-7AD6-0A42-A55E-F821AFCED94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48650" y="4267200"/>
            <a:ext cx="819150" cy="819150"/>
          </a:xfrm>
          <a:prstGeom prst="rect">
            <a:avLst/>
          </a:prstGeom>
          <a:effectLst>
            <a:outerShdw blurRad="50800" dist="38100" dir="2700000" algn="tl" rotWithShape="0">
              <a:prstClr val="black">
                <a:alpha val="20000"/>
              </a:prstClr>
            </a:outerShdw>
          </a:effectLst>
        </p:spPr>
      </p:pic>
      <p:sp>
        <p:nvSpPr>
          <p:cNvPr id="5" name="Shape 22">
            <a:extLst>
              <a:ext uri="{FF2B5EF4-FFF2-40B4-BE49-F238E27FC236}">
                <a16:creationId xmlns:a16="http://schemas.microsoft.com/office/drawing/2014/main" id="{A9651A24-D784-7549-AD2D-F1E5782159CA}"/>
              </a:ext>
            </a:extLst>
          </p:cNvPr>
          <p:cNvSpPr txBox="1">
            <a:spLocks noGrp="1"/>
          </p:cNvSpPr>
          <p:nvPr>
            <p:ph type="body" idx="1"/>
          </p:nvPr>
        </p:nvSpPr>
        <p:spPr>
          <a:xfrm>
            <a:off x="457201" y="1314451"/>
            <a:ext cx="8229600" cy="2857499"/>
          </a:xfrm>
          <a:prstGeom prst="rect">
            <a:avLst/>
          </a:prstGeom>
          <a:noFill/>
          <a:ln>
            <a:noFill/>
          </a:ln>
        </p:spPr>
        <p:txBody>
          <a:bodyPr lIns="91425" tIns="91425" rIns="91425" bIns="91425" anchor="t" anchorCtr="0"/>
          <a:lstStyle>
            <a:lvl1pPr marL="457200" marR="0" lvl="0" indent="-457200" algn="l" rtl="0">
              <a:spcBef>
                <a:spcPts val="640"/>
              </a:spcBef>
              <a:buClr>
                <a:srgbClr val="003974"/>
              </a:buClr>
              <a:buSzPct val="100000"/>
              <a:buFont typeface="Arial" panose="020B0604020202020204" pitchFamily="34" charset="0"/>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 name="Shape 24">
            <a:extLst>
              <a:ext uri="{FF2B5EF4-FFF2-40B4-BE49-F238E27FC236}">
                <a16:creationId xmlns:a16="http://schemas.microsoft.com/office/drawing/2014/main" id="{7D83548A-2D8E-184A-8681-F64729DE6225}"/>
              </a:ext>
            </a:extLst>
          </p:cNvPr>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31220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ontent Blo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5EDD21-04CB-A145-82C0-3E9E0EE19156}"/>
              </a:ext>
            </a:extLst>
          </p:cNvPr>
          <p:cNvSpPr/>
          <p:nvPr userDrawn="1"/>
        </p:nvSpPr>
        <p:spPr>
          <a:xfrm rot="16200000">
            <a:off x="4657725" y="428625"/>
            <a:ext cx="514350" cy="8610600"/>
          </a:xfrm>
          <a:prstGeom prst="rect">
            <a:avLst/>
          </a:prstGeom>
          <a:solidFill>
            <a:srgbClr val="B4975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AA5D9E3-9500-6640-933D-6757DC88101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4324350"/>
            <a:ext cx="819150" cy="819150"/>
          </a:xfrm>
          <a:prstGeom prst="rect">
            <a:avLst/>
          </a:prstGeom>
          <a:effectLst>
            <a:outerShdw blurRad="50800" dist="38100" dir="2700000" algn="tl" rotWithShape="0">
              <a:prstClr val="black">
                <a:alpha val="20000"/>
              </a:prstClr>
            </a:outerShdw>
          </a:effectLst>
        </p:spPr>
      </p:pic>
      <p:sp>
        <p:nvSpPr>
          <p:cNvPr id="5" name="Shape 22">
            <a:extLst>
              <a:ext uri="{FF2B5EF4-FFF2-40B4-BE49-F238E27FC236}">
                <a16:creationId xmlns:a16="http://schemas.microsoft.com/office/drawing/2014/main" id="{2BF3A365-AE5F-0541-9111-37CE8E226017}"/>
              </a:ext>
            </a:extLst>
          </p:cNvPr>
          <p:cNvSpPr txBox="1">
            <a:spLocks noGrp="1"/>
          </p:cNvSpPr>
          <p:nvPr>
            <p:ph type="body" idx="1"/>
          </p:nvPr>
        </p:nvSpPr>
        <p:spPr>
          <a:xfrm>
            <a:off x="457201" y="1314451"/>
            <a:ext cx="8229600" cy="2857499"/>
          </a:xfrm>
          <a:prstGeom prst="rect">
            <a:avLst/>
          </a:prstGeom>
          <a:noFill/>
          <a:ln>
            <a:noFill/>
          </a:ln>
        </p:spPr>
        <p:txBody>
          <a:bodyPr lIns="91425" tIns="91425" rIns="91425" bIns="91425" anchor="t" anchorCtr="0"/>
          <a:lstStyle>
            <a:lvl1pPr marL="203200" marR="0" lvl="0" indent="0" algn="l" rtl="0">
              <a:spcBef>
                <a:spcPts val="640"/>
              </a:spcBef>
              <a:buClr>
                <a:srgbClr val="003974"/>
              </a:buClr>
              <a:buSzPct val="100000"/>
              <a:buFont typeface="Arial"/>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lang="en-US"/>
          </a:p>
        </p:txBody>
      </p:sp>
      <p:sp>
        <p:nvSpPr>
          <p:cNvPr id="6" name="Shape 24">
            <a:extLst>
              <a:ext uri="{FF2B5EF4-FFF2-40B4-BE49-F238E27FC236}">
                <a16:creationId xmlns:a16="http://schemas.microsoft.com/office/drawing/2014/main" id="{844CA1DF-C4D2-C04C-ABD6-2CAEFF071951}"/>
              </a:ext>
            </a:extLst>
          </p:cNvPr>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987440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Bullet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5EDD21-04CB-A145-82C0-3E9E0EE19156}"/>
              </a:ext>
            </a:extLst>
          </p:cNvPr>
          <p:cNvSpPr/>
          <p:nvPr userDrawn="1"/>
        </p:nvSpPr>
        <p:spPr>
          <a:xfrm rot="16200000">
            <a:off x="4657725" y="428625"/>
            <a:ext cx="514350" cy="8610600"/>
          </a:xfrm>
          <a:prstGeom prst="rect">
            <a:avLst/>
          </a:prstGeom>
          <a:solidFill>
            <a:srgbClr val="B4975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AA5D9E3-9500-6640-933D-6757DC88101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4324350"/>
            <a:ext cx="819150" cy="819150"/>
          </a:xfrm>
          <a:prstGeom prst="rect">
            <a:avLst/>
          </a:prstGeom>
          <a:effectLst>
            <a:outerShdw blurRad="50800" dist="38100" dir="2700000" algn="tl" rotWithShape="0">
              <a:prstClr val="black">
                <a:alpha val="20000"/>
              </a:prstClr>
            </a:outerShdw>
          </a:effectLst>
        </p:spPr>
      </p:pic>
      <p:sp>
        <p:nvSpPr>
          <p:cNvPr id="5" name="Shape 22">
            <a:extLst>
              <a:ext uri="{FF2B5EF4-FFF2-40B4-BE49-F238E27FC236}">
                <a16:creationId xmlns:a16="http://schemas.microsoft.com/office/drawing/2014/main" id="{AFF9246E-D276-6247-A095-98112DF2B0AE}"/>
              </a:ext>
            </a:extLst>
          </p:cNvPr>
          <p:cNvSpPr txBox="1">
            <a:spLocks noGrp="1"/>
          </p:cNvSpPr>
          <p:nvPr>
            <p:ph type="body" idx="1"/>
          </p:nvPr>
        </p:nvSpPr>
        <p:spPr>
          <a:xfrm>
            <a:off x="457201" y="1314451"/>
            <a:ext cx="8229600" cy="2857499"/>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 name="Shape 24">
            <a:extLst>
              <a:ext uri="{FF2B5EF4-FFF2-40B4-BE49-F238E27FC236}">
                <a16:creationId xmlns:a16="http://schemas.microsoft.com/office/drawing/2014/main" id="{9A6626D5-05DE-BB42-AA61-7B6188226B33}"/>
              </a:ext>
            </a:extLst>
          </p:cNvPr>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497754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ontent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DF415B-2390-1144-B950-698045F68C20}"/>
              </a:ext>
            </a:extLst>
          </p:cNvPr>
          <p:cNvSpPr/>
          <p:nvPr userDrawn="1"/>
        </p:nvSpPr>
        <p:spPr>
          <a:xfrm>
            <a:off x="304800" y="285750"/>
            <a:ext cx="8534400" cy="4572000"/>
          </a:xfrm>
          <a:prstGeom prst="rect">
            <a:avLst/>
          </a:prstGeom>
          <a:noFill/>
          <a:ln w="127000">
            <a:solidFill>
              <a:srgbClr val="B4975A">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48650" y="4267200"/>
            <a:ext cx="819150" cy="819150"/>
          </a:xfrm>
          <a:prstGeom prst="rect">
            <a:avLst/>
          </a:prstGeom>
          <a:effectLst>
            <a:outerShdw blurRad="50800" dist="38100" dir="2700000" algn="tl" rotWithShape="0">
              <a:prstClr val="black">
                <a:alpha val="20000"/>
              </a:prstClr>
            </a:outerShdw>
          </a:effectLst>
        </p:spPr>
      </p:pic>
      <p:sp>
        <p:nvSpPr>
          <p:cNvPr id="7" name="Shape 22">
            <a:extLst>
              <a:ext uri="{FF2B5EF4-FFF2-40B4-BE49-F238E27FC236}">
                <a16:creationId xmlns:a16="http://schemas.microsoft.com/office/drawing/2014/main" id="{43114951-AB7B-8D49-9C3F-9D91CD721532}"/>
              </a:ext>
            </a:extLst>
          </p:cNvPr>
          <p:cNvSpPr txBox="1">
            <a:spLocks noGrp="1"/>
          </p:cNvSpPr>
          <p:nvPr>
            <p:ph type="body" idx="1"/>
          </p:nvPr>
        </p:nvSpPr>
        <p:spPr>
          <a:xfrm>
            <a:off x="609601" y="1568055"/>
            <a:ext cx="7924799" cy="2699146"/>
          </a:xfrm>
          <a:prstGeom prst="rect">
            <a:avLst/>
          </a:prstGeom>
          <a:noFill/>
          <a:ln>
            <a:noFill/>
          </a:ln>
        </p:spPr>
        <p:txBody>
          <a:bodyPr lIns="91425" tIns="91425" rIns="91425" bIns="91425" anchor="t" anchorCtr="0"/>
          <a:lstStyle>
            <a:lvl1pPr marL="203200" marR="0" lvl="0" indent="0" algn="l" rtl="0">
              <a:spcBef>
                <a:spcPts val="640"/>
              </a:spcBef>
              <a:buClr>
                <a:srgbClr val="003974"/>
              </a:buClr>
              <a:buSzPct val="100000"/>
              <a:buFont typeface="Arial"/>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Shape 24">
            <a:extLst>
              <a:ext uri="{FF2B5EF4-FFF2-40B4-BE49-F238E27FC236}">
                <a16:creationId xmlns:a16="http://schemas.microsoft.com/office/drawing/2014/main" id="{4115C3AB-4D25-184C-8876-C57310EF6B61}"/>
              </a:ext>
            </a:extLst>
          </p:cNvPr>
          <p:cNvSpPr txBox="1">
            <a:spLocks noGrp="1"/>
          </p:cNvSpPr>
          <p:nvPr>
            <p:ph type="title"/>
          </p:nvPr>
        </p:nvSpPr>
        <p:spPr>
          <a:xfrm>
            <a:off x="609600" y="590550"/>
            <a:ext cx="79248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543529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Bullet Poi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DF415B-2390-1144-B950-698045F68C20}"/>
              </a:ext>
            </a:extLst>
          </p:cNvPr>
          <p:cNvSpPr/>
          <p:nvPr userDrawn="1"/>
        </p:nvSpPr>
        <p:spPr>
          <a:xfrm>
            <a:off x="304800" y="285750"/>
            <a:ext cx="8534400" cy="4572000"/>
          </a:xfrm>
          <a:prstGeom prst="rect">
            <a:avLst/>
          </a:prstGeom>
          <a:noFill/>
          <a:ln w="127000">
            <a:solidFill>
              <a:srgbClr val="B4975A">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48650" y="4267200"/>
            <a:ext cx="819150" cy="819150"/>
          </a:xfrm>
          <a:prstGeom prst="rect">
            <a:avLst/>
          </a:prstGeom>
          <a:effectLst>
            <a:outerShdw blurRad="50800" dist="38100" dir="2700000" algn="tl" rotWithShape="0">
              <a:prstClr val="black">
                <a:alpha val="20000"/>
              </a:prstClr>
            </a:outerShdw>
          </a:effectLst>
        </p:spPr>
      </p:pic>
      <p:sp>
        <p:nvSpPr>
          <p:cNvPr id="4" name="Shape 22">
            <a:extLst>
              <a:ext uri="{FF2B5EF4-FFF2-40B4-BE49-F238E27FC236}">
                <a16:creationId xmlns:a16="http://schemas.microsoft.com/office/drawing/2014/main" id="{01AD338B-0960-AB4B-90E3-08619A4DE4D1}"/>
              </a:ext>
            </a:extLst>
          </p:cNvPr>
          <p:cNvSpPr txBox="1">
            <a:spLocks noGrp="1"/>
          </p:cNvSpPr>
          <p:nvPr>
            <p:ph type="body" idx="1"/>
          </p:nvPr>
        </p:nvSpPr>
        <p:spPr>
          <a:xfrm>
            <a:off x="609600" y="1568055"/>
            <a:ext cx="7924802" cy="2699146"/>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 name="Shape 24">
            <a:extLst>
              <a:ext uri="{FF2B5EF4-FFF2-40B4-BE49-F238E27FC236}">
                <a16:creationId xmlns:a16="http://schemas.microsoft.com/office/drawing/2014/main" id="{5174482E-872D-494B-93CA-184ABF48B2BA}"/>
              </a:ext>
            </a:extLst>
          </p:cNvPr>
          <p:cNvSpPr txBox="1">
            <a:spLocks noGrp="1"/>
          </p:cNvSpPr>
          <p:nvPr>
            <p:ph type="title"/>
          </p:nvPr>
        </p:nvSpPr>
        <p:spPr>
          <a:xfrm>
            <a:off x="609599" y="590550"/>
            <a:ext cx="7924802"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892938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DF415B-2390-1144-B950-698045F68C20}"/>
              </a:ext>
            </a:extLst>
          </p:cNvPr>
          <p:cNvSpPr/>
          <p:nvPr userDrawn="1"/>
        </p:nvSpPr>
        <p:spPr>
          <a:xfrm>
            <a:off x="304800" y="285750"/>
            <a:ext cx="8534400" cy="4572000"/>
          </a:xfrm>
          <a:prstGeom prst="rect">
            <a:avLst/>
          </a:prstGeom>
          <a:noFill/>
          <a:ln w="127000">
            <a:solidFill>
              <a:srgbClr val="AAA9AA">
                <a:alpha val="2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48650" y="4267200"/>
            <a:ext cx="819150" cy="819150"/>
          </a:xfrm>
          <a:prstGeom prst="rect">
            <a:avLst/>
          </a:prstGeom>
          <a:effectLst>
            <a:outerShdw blurRad="50800" dist="38100" dir="2700000" algn="tl" rotWithShape="0">
              <a:prstClr val="black">
                <a:alpha val="20000"/>
              </a:prstClr>
            </a:outerShdw>
          </a:effectLst>
        </p:spPr>
      </p:pic>
      <p:sp>
        <p:nvSpPr>
          <p:cNvPr id="4" name="Shape 22">
            <a:extLst>
              <a:ext uri="{FF2B5EF4-FFF2-40B4-BE49-F238E27FC236}">
                <a16:creationId xmlns:a16="http://schemas.microsoft.com/office/drawing/2014/main" id="{238A5826-4377-264A-9AE2-F663CE35365D}"/>
              </a:ext>
            </a:extLst>
          </p:cNvPr>
          <p:cNvSpPr txBox="1">
            <a:spLocks noGrp="1"/>
          </p:cNvSpPr>
          <p:nvPr>
            <p:ph type="body" idx="1"/>
          </p:nvPr>
        </p:nvSpPr>
        <p:spPr>
          <a:xfrm>
            <a:off x="609601" y="1428750"/>
            <a:ext cx="7924799" cy="2838451"/>
          </a:xfrm>
          <a:prstGeom prst="rect">
            <a:avLst/>
          </a:prstGeom>
          <a:noFill/>
          <a:ln>
            <a:noFill/>
          </a:ln>
        </p:spPr>
        <p:txBody>
          <a:bodyPr lIns="91425" tIns="91425" rIns="91425" bIns="91425" anchor="t" anchorCtr="0"/>
          <a:lstStyle>
            <a:lvl1pPr marL="203200" marR="0" lvl="0" indent="0" algn="l" rtl="0">
              <a:spcBef>
                <a:spcPts val="640"/>
              </a:spcBef>
              <a:buClr>
                <a:srgbClr val="003974"/>
              </a:buClr>
              <a:buSzPct val="100000"/>
              <a:buFont typeface="Arial"/>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 name="Shape 24">
            <a:extLst>
              <a:ext uri="{FF2B5EF4-FFF2-40B4-BE49-F238E27FC236}">
                <a16:creationId xmlns:a16="http://schemas.microsoft.com/office/drawing/2014/main" id="{CDBDA757-EC43-DF42-AD40-38DB28341A29}"/>
              </a:ext>
            </a:extLst>
          </p:cNvPr>
          <p:cNvSpPr txBox="1">
            <a:spLocks noGrp="1"/>
          </p:cNvSpPr>
          <p:nvPr>
            <p:ph type="title"/>
          </p:nvPr>
        </p:nvSpPr>
        <p:spPr>
          <a:xfrm>
            <a:off x="609600" y="590550"/>
            <a:ext cx="79248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432289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Bullet Poi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DF415B-2390-1144-B950-698045F68C20}"/>
              </a:ext>
            </a:extLst>
          </p:cNvPr>
          <p:cNvSpPr/>
          <p:nvPr userDrawn="1"/>
        </p:nvSpPr>
        <p:spPr>
          <a:xfrm>
            <a:off x="304800" y="285750"/>
            <a:ext cx="8534400" cy="4572000"/>
          </a:xfrm>
          <a:prstGeom prst="rect">
            <a:avLst/>
          </a:prstGeom>
          <a:noFill/>
          <a:ln w="127000">
            <a:solidFill>
              <a:srgbClr val="AAA9AA">
                <a:alpha val="2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48650" y="4267200"/>
            <a:ext cx="819150" cy="819150"/>
          </a:xfrm>
          <a:prstGeom prst="rect">
            <a:avLst/>
          </a:prstGeom>
          <a:effectLst>
            <a:outerShdw blurRad="50800" dist="38100" dir="2700000" algn="tl" rotWithShape="0">
              <a:prstClr val="black">
                <a:alpha val="20000"/>
              </a:prstClr>
            </a:outerShdw>
          </a:effectLst>
        </p:spPr>
      </p:pic>
      <p:sp>
        <p:nvSpPr>
          <p:cNvPr id="7" name="Shape 22">
            <a:extLst>
              <a:ext uri="{FF2B5EF4-FFF2-40B4-BE49-F238E27FC236}">
                <a16:creationId xmlns:a16="http://schemas.microsoft.com/office/drawing/2014/main" id="{0AE5E994-80E9-8A45-84F8-F5801550239D}"/>
              </a:ext>
            </a:extLst>
          </p:cNvPr>
          <p:cNvSpPr txBox="1">
            <a:spLocks noGrp="1"/>
          </p:cNvSpPr>
          <p:nvPr>
            <p:ph type="body" idx="1"/>
          </p:nvPr>
        </p:nvSpPr>
        <p:spPr>
          <a:xfrm>
            <a:off x="609601" y="1428750"/>
            <a:ext cx="7924799" cy="2838451"/>
          </a:xfrm>
          <a:prstGeom prst="rect">
            <a:avLst/>
          </a:prstGeom>
          <a:noFill/>
          <a:ln>
            <a:noFill/>
          </a:ln>
        </p:spPr>
        <p:txBody>
          <a:bodyPr lIns="91425" tIns="91425" rIns="91425" bIns="91425" anchor="t" anchorCtr="0"/>
          <a:lstStyle>
            <a:lvl1pPr marL="660400" marR="0" lvl="0" indent="-457200" algn="l" rtl="0">
              <a:spcBef>
                <a:spcPts val="640"/>
              </a:spcBef>
              <a:buClr>
                <a:schemeClr val="tx1"/>
              </a:buClr>
              <a:buSzPct val="100000"/>
              <a:buFont typeface="Arial" panose="020B0604020202020204" pitchFamily="34" charset="0"/>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Shape 24">
            <a:extLst>
              <a:ext uri="{FF2B5EF4-FFF2-40B4-BE49-F238E27FC236}">
                <a16:creationId xmlns:a16="http://schemas.microsoft.com/office/drawing/2014/main" id="{F69B6AB5-25CD-2E45-9CB8-DAE4136D4B36}"/>
              </a:ext>
            </a:extLst>
          </p:cNvPr>
          <p:cNvSpPr txBox="1">
            <a:spLocks noGrp="1"/>
          </p:cNvSpPr>
          <p:nvPr>
            <p:ph type="title"/>
          </p:nvPr>
        </p:nvSpPr>
        <p:spPr>
          <a:xfrm>
            <a:off x="609600" y="590550"/>
            <a:ext cx="79248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235897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ontent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DF415B-2390-1144-B950-698045F68C20}"/>
              </a:ext>
            </a:extLst>
          </p:cNvPr>
          <p:cNvSpPr/>
          <p:nvPr userDrawn="1"/>
        </p:nvSpPr>
        <p:spPr>
          <a:xfrm>
            <a:off x="304800" y="285750"/>
            <a:ext cx="8534400" cy="4572000"/>
          </a:xfrm>
          <a:prstGeom prst="rect">
            <a:avLst/>
          </a:prstGeom>
          <a:noFill/>
          <a:ln w="127000">
            <a:solidFill>
              <a:srgbClr val="00397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48650" y="4267200"/>
            <a:ext cx="819150" cy="819150"/>
          </a:xfrm>
          <a:prstGeom prst="rect">
            <a:avLst/>
          </a:prstGeom>
          <a:effectLst>
            <a:outerShdw blurRad="50800" dist="38100" dir="2700000" algn="tl" rotWithShape="0">
              <a:prstClr val="black">
                <a:alpha val="20000"/>
              </a:prstClr>
            </a:outerShdw>
          </a:effectLst>
        </p:spPr>
      </p:pic>
      <p:sp>
        <p:nvSpPr>
          <p:cNvPr id="7" name="Shape 22">
            <a:extLst>
              <a:ext uri="{FF2B5EF4-FFF2-40B4-BE49-F238E27FC236}">
                <a16:creationId xmlns:a16="http://schemas.microsoft.com/office/drawing/2014/main" id="{0AE5E994-80E9-8A45-84F8-F5801550239D}"/>
              </a:ext>
            </a:extLst>
          </p:cNvPr>
          <p:cNvSpPr txBox="1">
            <a:spLocks noGrp="1"/>
          </p:cNvSpPr>
          <p:nvPr>
            <p:ph type="body" idx="1"/>
          </p:nvPr>
        </p:nvSpPr>
        <p:spPr>
          <a:xfrm>
            <a:off x="609601" y="1428750"/>
            <a:ext cx="7924799" cy="2838451"/>
          </a:xfrm>
          <a:prstGeom prst="rect">
            <a:avLst/>
          </a:prstGeom>
          <a:noFill/>
          <a:ln>
            <a:noFill/>
          </a:ln>
        </p:spPr>
        <p:txBody>
          <a:bodyPr lIns="91425" tIns="91425" rIns="91425" bIns="91425" anchor="t" anchorCtr="0"/>
          <a:lstStyle>
            <a:lvl1pPr marL="203200" marR="0" lvl="0" indent="0" algn="l" rtl="0">
              <a:spcBef>
                <a:spcPts val="640"/>
              </a:spcBef>
              <a:buClr>
                <a:schemeClr val="tx1"/>
              </a:buClr>
              <a:buSzPct val="100000"/>
              <a:buFont typeface="Arial" panose="020B0604020202020204" pitchFamily="34" charset="0"/>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Shape 24">
            <a:extLst>
              <a:ext uri="{FF2B5EF4-FFF2-40B4-BE49-F238E27FC236}">
                <a16:creationId xmlns:a16="http://schemas.microsoft.com/office/drawing/2014/main" id="{F69B6AB5-25CD-2E45-9CB8-DAE4136D4B36}"/>
              </a:ext>
            </a:extLst>
          </p:cNvPr>
          <p:cNvSpPr txBox="1">
            <a:spLocks noGrp="1"/>
          </p:cNvSpPr>
          <p:nvPr>
            <p:ph type="title"/>
          </p:nvPr>
        </p:nvSpPr>
        <p:spPr>
          <a:xfrm>
            <a:off x="609600" y="590550"/>
            <a:ext cx="79248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784096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99B888-3A93-7648-A8F4-C20E505E64C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81000" y="4435673"/>
            <a:ext cx="8839200" cy="574477"/>
          </a:xfrm>
          <a:prstGeom prst="rect">
            <a:avLst/>
          </a:prstGeom>
        </p:spPr>
      </p:pic>
      <p:pic>
        <p:nvPicPr>
          <p:cNvPr id="6" name="Picture 5">
            <a:extLst>
              <a:ext uri="{FF2B5EF4-FFF2-40B4-BE49-F238E27FC236}">
                <a16:creationId xmlns:a16="http://schemas.microsoft.com/office/drawing/2014/main" id="{7729C7D2-7AD6-0A42-A55E-F821AFCED94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4324350"/>
            <a:ext cx="819150" cy="819150"/>
          </a:xfrm>
          <a:prstGeom prst="rect">
            <a:avLst/>
          </a:prstGeom>
          <a:effectLst>
            <a:outerShdw blurRad="50800" dist="38100" dir="2700000" algn="tl" rotWithShape="0">
              <a:prstClr val="black">
                <a:alpha val="20000"/>
              </a:prstClr>
            </a:outerShdw>
          </a:effectLst>
        </p:spPr>
      </p:pic>
      <p:sp>
        <p:nvSpPr>
          <p:cNvPr id="4" name="Shape 24">
            <a:extLst>
              <a:ext uri="{FF2B5EF4-FFF2-40B4-BE49-F238E27FC236}">
                <a16:creationId xmlns:a16="http://schemas.microsoft.com/office/drawing/2014/main" id="{FA481A2C-321C-5742-925D-FFE05BEB3067}"/>
              </a:ext>
            </a:extLst>
          </p:cNvPr>
          <p:cNvSpPr txBox="1">
            <a:spLocks noGrp="1"/>
          </p:cNvSpPr>
          <p:nvPr>
            <p:ph type="title"/>
          </p:nvPr>
        </p:nvSpPr>
        <p:spPr>
          <a:xfrm>
            <a:off x="685800" y="1559664"/>
            <a:ext cx="77724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5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 name="Shape 22">
            <a:extLst>
              <a:ext uri="{FF2B5EF4-FFF2-40B4-BE49-F238E27FC236}">
                <a16:creationId xmlns:a16="http://schemas.microsoft.com/office/drawing/2014/main" id="{73FF6B26-53AC-254F-AA56-1DB62A1DF673}"/>
              </a:ext>
            </a:extLst>
          </p:cNvPr>
          <p:cNvSpPr txBox="1">
            <a:spLocks noGrp="1"/>
          </p:cNvSpPr>
          <p:nvPr>
            <p:ph type="body" idx="1"/>
          </p:nvPr>
        </p:nvSpPr>
        <p:spPr>
          <a:xfrm>
            <a:off x="685800" y="2266949"/>
            <a:ext cx="7772400" cy="682285"/>
          </a:xfrm>
          <a:prstGeom prst="rect">
            <a:avLst/>
          </a:prstGeom>
          <a:noFill/>
          <a:ln>
            <a:noFill/>
          </a:ln>
        </p:spPr>
        <p:txBody>
          <a:bodyPr lIns="91425" tIns="91425" rIns="91425" bIns="91425" anchor="t" anchorCtr="0"/>
          <a:lstStyle>
            <a:lvl1pPr marL="0" marR="0" lvl="0" indent="0" algn="ctr" rtl="0">
              <a:spcBef>
                <a:spcPts val="640"/>
              </a:spcBef>
              <a:buClr>
                <a:srgbClr val="003974"/>
              </a:buClr>
              <a:buSzPct val="100000"/>
              <a:buFont typeface="Arial"/>
              <a:buNone/>
              <a:defRPr sz="2400" b="0" i="0" u="none" strike="noStrike" cap="none">
                <a:solidFill>
                  <a:srgbClr val="B4975A"/>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1446366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Bullet Poin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564367-53C5-7048-81AB-77228DC96A6A}"/>
              </a:ext>
            </a:extLst>
          </p:cNvPr>
          <p:cNvSpPr/>
          <p:nvPr userDrawn="1"/>
        </p:nvSpPr>
        <p:spPr>
          <a:xfrm>
            <a:off x="304800" y="285750"/>
            <a:ext cx="8534400" cy="4572000"/>
          </a:xfrm>
          <a:prstGeom prst="rect">
            <a:avLst/>
          </a:prstGeom>
          <a:noFill/>
          <a:ln w="127000">
            <a:solidFill>
              <a:srgbClr val="00397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48650" y="4267200"/>
            <a:ext cx="819150" cy="819150"/>
          </a:xfrm>
          <a:prstGeom prst="rect">
            <a:avLst/>
          </a:prstGeom>
          <a:effectLst>
            <a:outerShdw blurRad="50800" dist="38100" dir="2700000" algn="tl" rotWithShape="0">
              <a:prstClr val="black">
                <a:alpha val="20000"/>
              </a:prstClr>
            </a:outerShdw>
          </a:effectLst>
        </p:spPr>
      </p:pic>
      <p:sp>
        <p:nvSpPr>
          <p:cNvPr id="7" name="Shape 22">
            <a:extLst>
              <a:ext uri="{FF2B5EF4-FFF2-40B4-BE49-F238E27FC236}">
                <a16:creationId xmlns:a16="http://schemas.microsoft.com/office/drawing/2014/main" id="{0AE5E994-80E9-8A45-84F8-F5801550239D}"/>
              </a:ext>
            </a:extLst>
          </p:cNvPr>
          <p:cNvSpPr txBox="1">
            <a:spLocks noGrp="1"/>
          </p:cNvSpPr>
          <p:nvPr>
            <p:ph type="body" idx="1"/>
          </p:nvPr>
        </p:nvSpPr>
        <p:spPr>
          <a:xfrm>
            <a:off x="609601" y="1428750"/>
            <a:ext cx="7924799" cy="2838451"/>
          </a:xfrm>
          <a:prstGeom prst="rect">
            <a:avLst/>
          </a:prstGeom>
          <a:noFill/>
          <a:ln>
            <a:noFill/>
          </a:ln>
        </p:spPr>
        <p:txBody>
          <a:bodyPr lIns="91425" tIns="91425" rIns="91425" bIns="91425" anchor="t" anchorCtr="0"/>
          <a:lstStyle>
            <a:lvl1pPr marL="660400" marR="0" lvl="0" indent="-457200" algn="l" rtl="0">
              <a:spcBef>
                <a:spcPts val="640"/>
              </a:spcBef>
              <a:buClr>
                <a:schemeClr val="tx1"/>
              </a:buClr>
              <a:buSzPct val="100000"/>
              <a:buFont typeface="Arial" panose="020B0604020202020204" pitchFamily="34" charset="0"/>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Shape 24">
            <a:extLst>
              <a:ext uri="{FF2B5EF4-FFF2-40B4-BE49-F238E27FC236}">
                <a16:creationId xmlns:a16="http://schemas.microsoft.com/office/drawing/2014/main" id="{F69B6AB5-25CD-2E45-9CB8-DAE4136D4B36}"/>
              </a:ext>
            </a:extLst>
          </p:cNvPr>
          <p:cNvSpPr txBox="1">
            <a:spLocks noGrp="1"/>
          </p:cNvSpPr>
          <p:nvPr>
            <p:ph type="title"/>
          </p:nvPr>
        </p:nvSpPr>
        <p:spPr>
          <a:xfrm>
            <a:off x="609600" y="590550"/>
            <a:ext cx="79248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589202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ontent Blo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BDEF87-C0AC-294B-8A01-BF120986AC18}"/>
              </a:ext>
            </a:extLst>
          </p:cNvPr>
          <p:cNvSpPr/>
          <p:nvPr userDrawn="1"/>
        </p:nvSpPr>
        <p:spPr>
          <a:xfrm>
            <a:off x="304800" y="0"/>
            <a:ext cx="304800" cy="4629150"/>
          </a:xfrm>
          <a:prstGeom prst="rect">
            <a:avLst/>
          </a:prstGeom>
          <a:solidFill>
            <a:srgbClr val="B4975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625" y="4267200"/>
            <a:ext cx="819150" cy="819150"/>
          </a:xfrm>
          <a:prstGeom prst="rect">
            <a:avLst/>
          </a:prstGeom>
          <a:effectLst>
            <a:outerShdw blurRad="50800" dist="38100" dir="2700000" algn="tl" rotWithShape="0">
              <a:prstClr val="black">
                <a:alpha val="20000"/>
              </a:prstClr>
            </a:outerShdw>
          </a:effectLst>
        </p:spPr>
      </p:pic>
      <p:sp>
        <p:nvSpPr>
          <p:cNvPr id="4" name="Shape 22">
            <a:extLst>
              <a:ext uri="{FF2B5EF4-FFF2-40B4-BE49-F238E27FC236}">
                <a16:creationId xmlns:a16="http://schemas.microsoft.com/office/drawing/2014/main" id="{E9F77DC5-7450-EC46-B4BC-06736BA8EC85}"/>
              </a:ext>
            </a:extLst>
          </p:cNvPr>
          <p:cNvSpPr txBox="1">
            <a:spLocks noGrp="1"/>
          </p:cNvSpPr>
          <p:nvPr>
            <p:ph type="body" idx="1"/>
          </p:nvPr>
        </p:nvSpPr>
        <p:spPr>
          <a:xfrm>
            <a:off x="1066799" y="1314451"/>
            <a:ext cx="7696200" cy="3467099"/>
          </a:xfrm>
          <a:prstGeom prst="rect">
            <a:avLst/>
          </a:prstGeom>
          <a:noFill/>
          <a:ln>
            <a:noFill/>
          </a:ln>
        </p:spPr>
        <p:txBody>
          <a:bodyPr lIns="91425" tIns="91425" rIns="91425" bIns="91425" anchor="t" anchorCtr="0"/>
          <a:lstStyle>
            <a:lvl1pPr marL="203200" marR="0" lvl="0" indent="0" algn="l" rtl="0">
              <a:spcBef>
                <a:spcPts val="640"/>
              </a:spcBef>
              <a:buClr>
                <a:srgbClr val="003974"/>
              </a:buClr>
              <a:buSzPct val="100000"/>
              <a:buFont typeface="Arial" panose="020B0604020202020204" pitchFamily="34" charset="0"/>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lang="en-US"/>
          </a:p>
        </p:txBody>
      </p:sp>
      <p:sp>
        <p:nvSpPr>
          <p:cNvPr id="6" name="Shape 24">
            <a:extLst>
              <a:ext uri="{FF2B5EF4-FFF2-40B4-BE49-F238E27FC236}">
                <a16:creationId xmlns:a16="http://schemas.microsoft.com/office/drawing/2014/main" id="{032110A0-2EBD-6148-963B-402B0DD04DAF}"/>
              </a:ext>
            </a:extLst>
          </p:cNvPr>
          <p:cNvSpPr txBox="1">
            <a:spLocks noGrp="1"/>
          </p:cNvSpPr>
          <p:nvPr>
            <p:ph type="title"/>
          </p:nvPr>
        </p:nvSpPr>
        <p:spPr>
          <a:xfrm>
            <a:off x="1066800" y="336947"/>
            <a:ext cx="76962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537247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Bullet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BDEF87-C0AC-294B-8A01-BF120986AC18}"/>
              </a:ext>
            </a:extLst>
          </p:cNvPr>
          <p:cNvSpPr/>
          <p:nvPr userDrawn="1"/>
        </p:nvSpPr>
        <p:spPr>
          <a:xfrm>
            <a:off x="304800" y="0"/>
            <a:ext cx="304800" cy="4629150"/>
          </a:xfrm>
          <a:prstGeom prst="rect">
            <a:avLst/>
          </a:prstGeom>
          <a:solidFill>
            <a:srgbClr val="B4975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625" y="4267200"/>
            <a:ext cx="819150" cy="819150"/>
          </a:xfrm>
          <a:prstGeom prst="rect">
            <a:avLst/>
          </a:prstGeom>
          <a:effectLst>
            <a:outerShdw blurRad="50800" dist="38100" dir="2700000" algn="tl" rotWithShape="0">
              <a:prstClr val="black">
                <a:alpha val="20000"/>
              </a:prstClr>
            </a:outerShdw>
          </a:effectLst>
        </p:spPr>
      </p:pic>
      <p:sp>
        <p:nvSpPr>
          <p:cNvPr id="4" name="Shape 22">
            <a:extLst>
              <a:ext uri="{FF2B5EF4-FFF2-40B4-BE49-F238E27FC236}">
                <a16:creationId xmlns:a16="http://schemas.microsoft.com/office/drawing/2014/main" id="{E9F77DC5-7450-EC46-B4BC-06736BA8EC85}"/>
              </a:ext>
            </a:extLst>
          </p:cNvPr>
          <p:cNvSpPr txBox="1">
            <a:spLocks noGrp="1"/>
          </p:cNvSpPr>
          <p:nvPr>
            <p:ph type="body" idx="1"/>
          </p:nvPr>
        </p:nvSpPr>
        <p:spPr>
          <a:xfrm>
            <a:off x="1066799" y="1314451"/>
            <a:ext cx="7696200" cy="3467099"/>
          </a:xfrm>
          <a:prstGeom prst="rect">
            <a:avLst/>
          </a:prstGeom>
          <a:noFill/>
          <a:ln>
            <a:noFill/>
          </a:ln>
        </p:spPr>
        <p:txBody>
          <a:bodyPr lIns="91425" tIns="91425" rIns="91425" bIns="91425" anchor="t" anchorCtr="0"/>
          <a:lstStyle>
            <a:lvl1pPr marL="660400" marR="0" lvl="0" indent="-457200" algn="l" rtl="0">
              <a:spcBef>
                <a:spcPts val="640"/>
              </a:spcBef>
              <a:buClr>
                <a:srgbClr val="003974"/>
              </a:buClr>
              <a:buSzPct val="100000"/>
              <a:buFont typeface="Arial" panose="020B0604020202020204" pitchFamily="34" charset="0"/>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lang="en-US"/>
          </a:p>
        </p:txBody>
      </p:sp>
      <p:sp>
        <p:nvSpPr>
          <p:cNvPr id="6" name="Shape 24">
            <a:extLst>
              <a:ext uri="{FF2B5EF4-FFF2-40B4-BE49-F238E27FC236}">
                <a16:creationId xmlns:a16="http://schemas.microsoft.com/office/drawing/2014/main" id="{032110A0-2EBD-6148-963B-402B0DD04DAF}"/>
              </a:ext>
            </a:extLst>
          </p:cNvPr>
          <p:cNvSpPr txBox="1">
            <a:spLocks noGrp="1"/>
          </p:cNvSpPr>
          <p:nvPr>
            <p:ph type="title"/>
          </p:nvPr>
        </p:nvSpPr>
        <p:spPr>
          <a:xfrm>
            <a:off x="1066800" y="336947"/>
            <a:ext cx="76962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546949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ontent Blo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BDEF87-C0AC-294B-8A01-BF120986AC18}"/>
              </a:ext>
            </a:extLst>
          </p:cNvPr>
          <p:cNvSpPr/>
          <p:nvPr userDrawn="1"/>
        </p:nvSpPr>
        <p:spPr>
          <a:xfrm>
            <a:off x="304800" y="0"/>
            <a:ext cx="304800" cy="4629150"/>
          </a:xfrm>
          <a:prstGeom prst="rect">
            <a:avLst/>
          </a:prstGeom>
          <a:solidFill>
            <a:srgbClr val="AAA9A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625" y="4267200"/>
            <a:ext cx="819150" cy="819150"/>
          </a:xfrm>
          <a:prstGeom prst="rect">
            <a:avLst/>
          </a:prstGeom>
          <a:effectLst>
            <a:outerShdw blurRad="50800" dist="38100" dir="2700000" algn="tl" rotWithShape="0">
              <a:prstClr val="black">
                <a:alpha val="20000"/>
              </a:prstClr>
            </a:outerShdw>
          </a:effectLst>
        </p:spPr>
      </p:pic>
      <p:sp>
        <p:nvSpPr>
          <p:cNvPr id="4" name="Shape 22">
            <a:extLst>
              <a:ext uri="{FF2B5EF4-FFF2-40B4-BE49-F238E27FC236}">
                <a16:creationId xmlns:a16="http://schemas.microsoft.com/office/drawing/2014/main" id="{F0A86476-A50B-5647-8C33-60713E8DFCF4}"/>
              </a:ext>
            </a:extLst>
          </p:cNvPr>
          <p:cNvSpPr txBox="1">
            <a:spLocks noGrp="1"/>
          </p:cNvSpPr>
          <p:nvPr>
            <p:ph type="body" idx="1"/>
          </p:nvPr>
        </p:nvSpPr>
        <p:spPr>
          <a:xfrm>
            <a:off x="990600" y="1314451"/>
            <a:ext cx="7848600" cy="3467099"/>
          </a:xfrm>
          <a:prstGeom prst="rect">
            <a:avLst/>
          </a:prstGeom>
          <a:noFill/>
          <a:ln>
            <a:noFill/>
          </a:ln>
        </p:spPr>
        <p:txBody>
          <a:bodyPr lIns="91425" tIns="91425" rIns="91425" bIns="91425" anchor="t" anchorCtr="0"/>
          <a:lstStyle>
            <a:lvl1pPr marL="203200" marR="0" lvl="0" indent="0" algn="l" rtl="0">
              <a:spcBef>
                <a:spcPts val="640"/>
              </a:spcBef>
              <a:buClr>
                <a:srgbClr val="003974"/>
              </a:buClr>
              <a:buSzPct val="100000"/>
              <a:buFont typeface="Arial" panose="020B0604020202020204" pitchFamily="34" charset="0"/>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lang="en-US"/>
          </a:p>
        </p:txBody>
      </p:sp>
      <p:sp>
        <p:nvSpPr>
          <p:cNvPr id="6" name="Shape 24">
            <a:extLst>
              <a:ext uri="{FF2B5EF4-FFF2-40B4-BE49-F238E27FC236}">
                <a16:creationId xmlns:a16="http://schemas.microsoft.com/office/drawing/2014/main" id="{FEFA1BFC-DA35-6942-9DCD-F87B3153B9C4}"/>
              </a:ext>
            </a:extLst>
          </p:cNvPr>
          <p:cNvSpPr txBox="1">
            <a:spLocks noGrp="1"/>
          </p:cNvSpPr>
          <p:nvPr>
            <p:ph type="title"/>
          </p:nvPr>
        </p:nvSpPr>
        <p:spPr>
          <a:xfrm>
            <a:off x="990601" y="336947"/>
            <a:ext cx="7848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666792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Bullet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BDEF87-C0AC-294B-8A01-BF120986AC18}"/>
              </a:ext>
            </a:extLst>
          </p:cNvPr>
          <p:cNvSpPr/>
          <p:nvPr userDrawn="1"/>
        </p:nvSpPr>
        <p:spPr>
          <a:xfrm>
            <a:off x="304800" y="0"/>
            <a:ext cx="304800" cy="4629150"/>
          </a:xfrm>
          <a:prstGeom prst="rect">
            <a:avLst/>
          </a:prstGeom>
          <a:solidFill>
            <a:srgbClr val="AAA9A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625" y="4267200"/>
            <a:ext cx="819150" cy="819150"/>
          </a:xfrm>
          <a:prstGeom prst="rect">
            <a:avLst/>
          </a:prstGeom>
          <a:effectLst>
            <a:outerShdw blurRad="50800" dist="38100" dir="2700000" algn="tl" rotWithShape="0">
              <a:prstClr val="black">
                <a:alpha val="20000"/>
              </a:prstClr>
            </a:outerShdw>
          </a:effectLst>
        </p:spPr>
      </p:pic>
      <p:sp>
        <p:nvSpPr>
          <p:cNvPr id="7" name="Shape 22">
            <a:extLst>
              <a:ext uri="{FF2B5EF4-FFF2-40B4-BE49-F238E27FC236}">
                <a16:creationId xmlns:a16="http://schemas.microsoft.com/office/drawing/2014/main" id="{80264B10-E06A-814E-92D7-074CF53E4A7B}"/>
              </a:ext>
            </a:extLst>
          </p:cNvPr>
          <p:cNvSpPr txBox="1">
            <a:spLocks noGrp="1"/>
          </p:cNvSpPr>
          <p:nvPr>
            <p:ph type="body" idx="1"/>
          </p:nvPr>
        </p:nvSpPr>
        <p:spPr>
          <a:xfrm>
            <a:off x="990600" y="1314451"/>
            <a:ext cx="7848600" cy="3467099"/>
          </a:xfrm>
          <a:prstGeom prst="rect">
            <a:avLst/>
          </a:prstGeom>
          <a:noFill/>
          <a:ln>
            <a:noFill/>
          </a:ln>
        </p:spPr>
        <p:txBody>
          <a:bodyPr lIns="91425" tIns="91425" rIns="91425" bIns="91425" anchor="t" anchorCtr="0"/>
          <a:lstStyle>
            <a:lvl1pPr marL="660400" marR="0" lvl="0" indent="-457200" algn="l" rtl="0">
              <a:spcBef>
                <a:spcPts val="640"/>
              </a:spcBef>
              <a:buClr>
                <a:srgbClr val="003974"/>
              </a:buClr>
              <a:buSzPct val="100000"/>
              <a:buFont typeface="Arial" panose="020B0604020202020204" pitchFamily="34" charset="0"/>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lang="en-US"/>
          </a:p>
        </p:txBody>
      </p:sp>
      <p:sp>
        <p:nvSpPr>
          <p:cNvPr id="8" name="Shape 24">
            <a:extLst>
              <a:ext uri="{FF2B5EF4-FFF2-40B4-BE49-F238E27FC236}">
                <a16:creationId xmlns:a16="http://schemas.microsoft.com/office/drawing/2014/main" id="{61346DFF-D5CA-6B40-B531-865D82ADCD96}"/>
              </a:ext>
            </a:extLst>
          </p:cNvPr>
          <p:cNvSpPr txBox="1">
            <a:spLocks noGrp="1"/>
          </p:cNvSpPr>
          <p:nvPr>
            <p:ph type="title"/>
          </p:nvPr>
        </p:nvSpPr>
        <p:spPr>
          <a:xfrm>
            <a:off x="990601" y="336947"/>
            <a:ext cx="7848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2686496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ontent Bloc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A81648-22EC-E04D-8DC2-BB32AE5D85C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6200000">
            <a:off x="-1773761" y="2040461"/>
            <a:ext cx="4461922" cy="381000"/>
          </a:xfrm>
          <a:prstGeom prst="rect">
            <a:avLst/>
          </a:prstGeom>
        </p:spPr>
      </p:pic>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7625" y="4267200"/>
            <a:ext cx="819150" cy="819150"/>
          </a:xfrm>
          <a:prstGeom prst="rect">
            <a:avLst/>
          </a:prstGeom>
          <a:effectLst>
            <a:outerShdw blurRad="50800" dist="38100" dir="2700000" algn="tl" rotWithShape="0">
              <a:prstClr val="black">
                <a:alpha val="20000"/>
              </a:prstClr>
            </a:outerShdw>
          </a:effectLst>
        </p:spPr>
      </p:pic>
      <p:sp>
        <p:nvSpPr>
          <p:cNvPr id="7" name="Shape 22">
            <a:extLst>
              <a:ext uri="{FF2B5EF4-FFF2-40B4-BE49-F238E27FC236}">
                <a16:creationId xmlns:a16="http://schemas.microsoft.com/office/drawing/2014/main" id="{6D2BEAE4-1FBF-864B-A3D5-4CEAA2C3EFFD}"/>
              </a:ext>
            </a:extLst>
          </p:cNvPr>
          <p:cNvSpPr txBox="1">
            <a:spLocks noGrp="1"/>
          </p:cNvSpPr>
          <p:nvPr>
            <p:ph type="body" idx="1"/>
          </p:nvPr>
        </p:nvSpPr>
        <p:spPr>
          <a:xfrm>
            <a:off x="1066799" y="1314451"/>
            <a:ext cx="7696200" cy="3467099"/>
          </a:xfrm>
          <a:prstGeom prst="rect">
            <a:avLst/>
          </a:prstGeom>
          <a:noFill/>
          <a:ln>
            <a:noFill/>
          </a:ln>
        </p:spPr>
        <p:txBody>
          <a:bodyPr lIns="91425" tIns="91425" rIns="91425" bIns="91425" anchor="t" anchorCtr="0"/>
          <a:lstStyle>
            <a:lvl1pPr marL="203200" marR="0" lvl="0" indent="0" algn="l" rtl="0">
              <a:spcBef>
                <a:spcPts val="640"/>
              </a:spcBef>
              <a:buClr>
                <a:srgbClr val="003974"/>
              </a:buClr>
              <a:buSzPct val="100000"/>
              <a:buFont typeface="Arial" panose="020B0604020202020204" pitchFamily="34" charset="0"/>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lang="en-US"/>
          </a:p>
        </p:txBody>
      </p:sp>
      <p:sp>
        <p:nvSpPr>
          <p:cNvPr id="8" name="Shape 24">
            <a:extLst>
              <a:ext uri="{FF2B5EF4-FFF2-40B4-BE49-F238E27FC236}">
                <a16:creationId xmlns:a16="http://schemas.microsoft.com/office/drawing/2014/main" id="{A76E177F-C7B8-1F4C-B9E0-CCBEF6B4312E}"/>
              </a:ext>
            </a:extLst>
          </p:cNvPr>
          <p:cNvSpPr txBox="1">
            <a:spLocks noGrp="1"/>
          </p:cNvSpPr>
          <p:nvPr>
            <p:ph type="title"/>
          </p:nvPr>
        </p:nvSpPr>
        <p:spPr>
          <a:xfrm>
            <a:off x="1066800" y="336947"/>
            <a:ext cx="76962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570975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Bullet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A81648-22EC-E04D-8DC2-BB32AE5D85C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6200000">
            <a:off x="-1773761" y="2040461"/>
            <a:ext cx="4461922" cy="381000"/>
          </a:xfrm>
          <a:prstGeom prst="rect">
            <a:avLst/>
          </a:prstGeom>
        </p:spPr>
      </p:pic>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7625" y="4267200"/>
            <a:ext cx="819150" cy="819150"/>
          </a:xfrm>
          <a:prstGeom prst="rect">
            <a:avLst/>
          </a:prstGeom>
          <a:effectLst>
            <a:outerShdw blurRad="50800" dist="38100" dir="2700000" algn="tl" rotWithShape="0">
              <a:prstClr val="black">
                <a:alpha val="20000"/>
              </a:prstClr>
            </a:outerShdw>
          </a:effectLst>
        </p:spPr>
      </p:pic>
      <p:sp>
        <p:nvSpPr>
          <p:cNvPr id="7" name="Shape 22">
            <a:extLst>
              <a:ext uri="{FF2B5EF4-FFF2-40B4-BE49-F238E27FC236}">
                <a16:creationId xmlns:a16="http://schemas.microsoft.com/office/drawing/2014/main" id="{6D2BEAE4-1FBF-864B-A3D5-4CEAA2C3EFFD}"/>
              </a:ext>
            </a:extLst>
          </p:cNvPr>
          <p:cNvSpPr txBox="1">
            <a:spLocks noGrp="1"/>
          </p:cNvSpPr>
          <p:nvPr>
            <p:ph type="body" idx="1"/>
          </p:nvPr>
        </p:nvSpPr>
        <p:spPr>
          <a:xfrm>
            <a:off x="1066799" y="1314451"/>
            <a:ext cx="7696200" cy="3467099"/>
          </a:xfrm>
          <a:prstGeom prst="rect">
            <a:avLst/>
          </a:prstGeom>
          <a:noFill/>
          <a:ln>
            <a:noFill/>
          </a:ln>
        </p:spPr>
        <p:txBody>
          <a:bodyPr lIns="91425" tIns="91425" rIns="91425" bIns="91425" anchor="t" anchorCtr="0"/>
          <a:lstStyle>
            <a:lvl1pPr marL="660400" marR="0" lvl="0" indent="-457200" algn="l" rtl="0">
              <a:spcBef>
                <a:spcPts val="640"/>
              </a:spcBef>
              <a:buClr>
                <a:srgbClr val="003974"/>
              </a:buClr>
              <a:buSzPct val="100000"/>
              <a:buFont typeface="Arial" panose="020B0604020202020204" pitchFamily="34" charset="0"/>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lang="en-US"/>
          </a:p>
        </p:txBody>
      </p:sp>
      <p:sp>
        <p:nvSpPr>
          <p:cNvPr id="8" name="Shape 24">
            <a:extLst>
              <a:ext uri="{FF2B5EF4-FFF2-40B4-BE49-F238E27FC236}">
                <a16:creationId xmlns:a16="http://schemas.microsoft.com/office/drawing/2014/main" id="{A76E177F-C7B8-1F4C-B9E0-CCBEF6B4312E}"/>
              </a:ext>
            </a:extLst>
          </p:cNvPr>
          <p:cNvSpPr txBox="1">
            <a:spLocks noGrp="1"/>
          </p:cNvSpPr>
          <p:nvPr>
            <p:ph type="title"/>
          </p:nvPr>
        </p:nvSpPr>
        <p:spPr>
          <a:xfrm>
            <a:off x="1066800" y="336947"/>
            <a:ext cx="76962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2946849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Content Bloc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A6AC4E-C230-1E4A-8BC3-53C99A39FE1C}"/>
              </a:ext>
            </a:extLst>
          </p:cNvPr>
          <p:cNvPicPr>
            <a:picLocks noChangeAspect="1"/>
          </p:cNvPicPr>
          <p:nvPr userDrawn="1"/>
        </p:nvPicPr>
        <p:blipFill>
          <a:blip r:embed="rId2">
            <a:alphaModFix amt="5000"/>
          </a:blip>
          <a:stretch>
            <a:fillRect/>
          </a:stretch>
        </p:blipFill>
        <p:spPr>
          <a:xfrm>
            <a:off x="6248400" y="2266950"/>
            <a:ext cx="3429000" cy="3351848"/>
          </a:xfrm>
          <a:prstGeom prst="rect">
            <a:avLst/>
          </a:prstGeom>
          <a:effectLst/>
        </p:spPr>
      </p:pic>
      <p:pic>
        <p:nvPicPr>
          <p:cNvPr id="8" name="Picture 7">
            <a:extLst>
              <a:ext uri="{FF2B5EF4-FFF2-40B4-BE49-F238E27FC236}">
                <a16:creationId xmlns:a16="http://schemas.microsoft.com/office/drawing/2014/main" id="{AA8CEAB4-83FF-764C-B1A6-AB29AE1D412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4251" y="-19050"/>
            <a:ext cx="9137930" cy="813816"/>
          </a:xfrm>
          <a:prstGeom prst="rect">
            <a:avLst/>
          </a:prstGeom>
        </p:spPr>
      </p:pic>
      <p:sp>
        <p:nvSpPr>
          <p:cNvPr id="6" name="Shape 22">
            <a:extLst>
              <a:ext uri="{FF2B5EF4-FFF2-40B4-BE49-F238E27FC236}">
                <a16:creationId xmlns:a16="http://schemas.microsoft.com/office/drawing/2014/main" id="{B94ECB58-4E65-C842-BFAD-A92CC9CD48E3}"/>
              </a:ext>
            </a:extLst>
          </p:cNvPr>
          <p:cNvSpPr txBox="1">
            <a:spLocks noGrp="1"/>
          </p:cNvSpPr>
          <p:nvPr>
            <p:ph type="body" idx="1"/>
          </p:nvPr>
        </p:nvSpPr>
        <p:spPr>
          <a:xfrm>
            <a:off x="381000" y="1047750"/>
            <a:ext cx="8305800" cy="3618551"/>
          </a:xfrm>
          <a:prstGeom prst="rect">
            <a:avLst/>
          </a:prstGeom>
          <a:noFill/>
          <a:ln>
            <a:noFill/>
          </a:ln>
        </p:spPr>
        <p:txBody>
          <a:bodyPr lIns="91425" tIns="91425" rIns="91425" bIns="91425" anchor="t" anchorCtr="0"/>
          <a:lstStyle>
            <a:lvl1pPr marL="203200" marR="0" lvl="0" indent="0" algn="l" rtl="0">
              <a:spcBef>
                <a:spcPts val="640"/>
              </a:spcBef>
              <a:buClr>
                <a:srgbClr val="003974"/>
              </a:buClr>
              <a:buSzPct val="100000"/>
              <a:buFont typeface="Arial" panose="020B0604020202020204" pitchFamily="34" charset="0"/>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lang="en-US"/>
          </a:p>
        </p:txBody>
      </p:sp>
      <p:sp>
        <p:nvSpPr>
          <p:cNvPr id="7" name="Shape 24">
            <a:extLst>
              <a:ext uri="{FF2B5EF4-FFF2-40B4-BE49-F238E27FC236}">
                <a16:creationId xmlns:a16="http://schemas.microsoft.com/office/drawing/2014/main" id="{4525725A-4905-7448-A6FB-C8278414A0E5}"/>
              </a:ext>
            </a:extLst>
          </p:cNvPr>
          <p:cNvSpPr txBox="1">
            <a:spLocks noGrp="1"/>
          </p:cNvSpPr>
          <p:nvPr>
            <p:ph type="title"/>
          </p:nvPr>
        </p:nvSpPr>
        <p:spPr>
          <a:xfrm>
            <a:off x="0" y="57150"/>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bg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736977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Bullet Poi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A6AC4E-C230-1E4A-8BC3-53C99A39FE1C}"/>
              </a:ext>
            </a:extLst>
          </p:cNvPr>
          <p:cNvPicPr>
            <a:picLocks noChangeAspect="1"/>
          </p:cNvPicPr>
          <p:nvPr userDrawn="1"/>
        </p:nvPicPr>
        <p:blipFill>
          <a:blip r:embed="rId2">
            <a:alphaModFix amt="5000"/>
          </a:blip>
          <a:stretch>
            <a:fillRect/>
          </a:stretch>
        </p:blipFill>
        <p:spPr>
          <a:xfrm>
            <a:off x="6248400" y="2266950"/>
            <a:ext cx="3429000" cy="3351848"/>
          </a:xfrm>
          <a:prstGeom prst="rect">
            <a:avLst/>
          </a:prstGeom>
          <a:effectLst/>
        </p:spPr>
      </p:pic>
      <p:pic>
        <p:nvPicPr>
          <p:cNvPr id="6" name="Picture 5">
            <a:extLst>
              <a:ext uri="{FF2B5EF4-FFF2-40B4-BE49-F238E27FC236}">
                <a16:creationId xmlns:a16="http://schemas.microsoft.com/office/drawing/2014/main" id="{AEE86152-B9A3-8542-ABCC-EAE317D7B54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4251" y="-19050"/>
            <a:ext cx="9137930" cy="813816"/>
          </a:xfrm>
          <a:prstGeom prst="rect">
            <a:avLst/>
          </a:prstGeom>
        </p:spPr>
      </p:pic>
      <p:sp>
        <p:nvSpPr>
          <p:cNvPr id="7" name="Shape 24">
            <a:extLst>
              <a:ext uri="{FF2B5EF4-FFF2-40B4-BE49-F238E27FC236}">
                <a16:creationId xmlns:a16="http://schemas.microsoft.com/office/drawing/2014/main" id="{ADDD1706-6B50-0D46-B3A9-50EB6F6C2EAF}"/>
              </a:ext>
            </a:extLst>
          </p:cNvPr>
          <p:cNvSpPr txBox="1">
            <a:spLocks noGrp="1"/>
          </p:cNvSpPr>
          <p:nvPr>
            <p:ph type="title"/>
          </p:nvPr>
        </p:nvSpPr>
        <p:spPr>
          <a:xfrm>
            <a:off x="0" y="57150"/>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bg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 name="Shape 22">
            <a:extLst>
              <a:ext uri="{FF2B5EF4-FFF2-40B4-BE49-F238E27FC236}">
                <a16:creationId xmlns:a16="http://schemas.microsoft.com/office/drawing/2014/main" id="{BCA2A9C2-17E1-DD48-B8A0-615AC18CEF26}"/>
              </a:ext>
            </a:extLst>
          </p:cNvPr>
          <p:cNvSpPr txBox="1">
            <a:spLocks noGrp="1"/>
          </p:cNvSpPr>
          <p:nvPr>
            <p:ph type="body" idx="1"/>
          </p:nvPr>
        </p:nvSpPr>
        <p:spPr>
          <a:xfrm>
            <a:off x="381000" y="1047750"/>
            <a:ext cx="8305800" cy="3618551"/>
          </a:xfrm>
          <a:prstGeom prst="rect">
            <a:avLst/>
          </a:prstGeom>
          <a:noFill/>
          <a:ln>
            <a:noFill/>
          </a:ln>
        </p:spPr>
        <p:txBody>
          <a:bodyPr lIns="91425" tIns="91425" rIns="91425" bIns="91425" anchor="t" anchorCtr="0"/>
          <a:lstStyle>
            <a:lvl1pPr marL="660400" marR="0" lvl="0" indent="-457200" algn="l" rtl="0">
              <a:spcBef>
                <a:spcPts val="640"/>
              </a:spcBef>
              <a:buClr>
                <a:schemeClr val="tx1"/>
              </a:buClr>
              <a:buSzPct val="100000"/>
              <a:buFont typeface="Arial" panose="020B0604020202020204" pitchFamily="34" charset="0"/>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lang="en-US"/>
          </a:p>
        </p:txBody>
      </p:sp>
    </p:spTree>
    <p:extLst>
      <p:ext uri="{BB962C8B-B14F-4D97-AF65-F5344CB8AC3E}">
        <p14:creationId xmlns:p14="http://schemas.microsoft.com/office/powerpoint/2010/main" val="133287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Content Block">
    <p:spTree>
      <p:nvGrpSpPr>
        <p:cNvPr id="1" name=""/>
        <p:cNvGrpSpPr/>
        <p:nvPr/>
      </p:nvGrpSpPr>
      <p:grpSpPr>
        <a:xfrm>
          <a:off x="0" y="0"/>
          <a:ext cx="0" cy="0"/>
          <a:chOff x="0" y="0"/>
          <a:chExt cx="0" cy="0"/>
        </a:xfrm>
      </p:grpSpPr>
      <p:sp>
        <p:nvSpPr>
          <p:cNvPr id="8" name="Shape 22">
            <a:extLst>
              <a:ext uri="{FF2B5EF4-FFF2-40B4-BE49-F238E27FC236}">
                <a16:creationId xmlns:a16="http://schemas.microsoft.com/office/drawing/2014/main" id="{3FE8063A-3A0A-0F45-9E36-FDAC83DEE33F}"/>
              </a:ext>
            </a:extLst>
          </p:cNvPr>
          <p:cNvSpPr txBox="1">
            <a:spLocks noGrp="1"/>
          </p:cNvSpPr>
          <p:nvPr>
            <p:ph type="body" idx="1"/>
          </p:nvPr>
        </p:nvSpPr>
        <p:spPr>
          <a:xfrm>
            <a:off x="609600" y="1428750"/>
            <a:ext cx="7924802" cy="2838451"/>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 name="Shape 24">
            <a:extLst>
              <a:ext uri="{FF2B5EF4-FFF2-40B4-BE49-F238E27FC236}">
                <a16:creationId xmlns:a16="http://schemas.microsoft.com/office/drawing/2014/main" id="{704E001E-CC00-2441-9903-6FCCB2A24360}"/>
              </a:ext>
            </a:extLst>
          </p:cNvPr>
          <p:cNvSpPr txBox="1">
            <a:spLocks noGrp="1"/>
          </p:cNvSpPr>
          <p:nvPr>
            <p:ph type="title"/>
          </p:nvPr>
        </p:nvSpPr>
        <p:spPr>
          <a:xfrm>
            <a:off x="609599" y="590550"/>
            <a:ext cx="7924802"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16" name="Picture 15">
            <a:extLst>
              <a:ext uri="{FF2B5EF4-FFF2-40B4-BE49-F238E27FC236}">
                <a16:creationId xmlns:a16="http://schemas.microsoft.com/office/drawing/2014/main" id="{350586D6-FD24-EC4E-AF1C-05683FE4FCB4}"/>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575561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85B20D-E3D7-B640-8AA9-8150B734465A}"/>
              </a:ext>
            </a:extLst>
          </p:cNvPr>
          <p:cNvPicPr>
            <a:picLocks noChangeAspect="1"/>
          </p:cNvPicPr>
          <p:nvPr userDrawn="1"/>
        </p:nvPicPr>
        <p:blipFill>
          <a:blip r:embed="rId2"/>
          <a:stretch>
            <a:fillRect/>
          </a:stretch>
        </p:blipFill>
        <p:spPr>
          <a:xfrm>
            <a:off x="4251" y="1367"/>
            <a:ext cx="9137930" cy="5142133"/>
          </a:xfrm>
          <a:prstGeom prst="rect">
            <a:avLst/>
          </a:prstGeom>
        </p:spPr>
      </p:pic>
      <p:sp>
        <p:nvSpPr>
          <p:cNvPr id="4" name="Shape 24">
            <a:extLst>
              <a:ext uri="{FF2B5EF4-FFF2-40B4-BE49-F238E27FC236}">
                <a16:creationId xmlns:a16="http://schemas.microsoft.com/office/drawing/2014/main" id="{F9A124C1-E66B-ED49-9622-4CE685E9FF7B}"/>
              </a:ext>
            </a:extLst>
          </p:cNvPr>
          <p:cNvSpPr txBox="1">
            <a:spLocks noGrp="1"/>
          </p:cNvSpPr>
          <p:nvPr>
            <p:ph type="title"/>
          </p:nvPr>
        </p:nvSpPr>
        <p:spPr>
          <a:xfrm>
            <a:off x="685800" y="1559664"/>
            <a:ext cx="77724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500" b="1" i="0" u="none" strike="noStrike" cap="none">
                <a:solidFill>
                  <a:schemeClr val="bg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7" name="Picture 6">
            <a:extLst>
              <a:ext uri="{FF2B5EF4-FFF2-40B4-BE49-F238E27FC236}">
                <a16:creationId xmlns:a16="http://schemas.microsoft.com/office/drawing/2014/main" id="{3826DD91-6297-5F45-A187-8628DCF111C4}"/>
              </a:ext>
            </a:extLst>
          </p:cNvPr>
          <p:cNvPicPr>
            <a:picLocks noChangeAspect="1"/>
          </p:cNvPicPr>
          <p:nvPr userDrawn="1"/>
        </p:nvPicPr>
        <p:blipFill>
          <a:blip r:embed="rId3">
            <a:alphaModFix amt="15000"/>
          </a:blip>
          <a:stretch>
            <a:fillRect/>
          </a:stretch>
        </p:blipFill>
        <p:spPr>
          <a:xfrm>
            <a:off x="6248887" y="2266950"/>
            <a:ext cx="3428026" cy="3351848"/>
          </a:xfrm>
          <a:prstGeom prst="rect">
            <a:avLst/>
          </a:prstGeom>
          <a:effectLst/>
        </p:spPr>
      </p:pic>
      <p:sp>
        <p:nvSpPr>
          <p:cNvPr id="8" name="Shape 22">
            <a:extLst>
              <a:ext uri="{FF2B5EF4-FFF2-40B4-BE49-F238E27FC236}">
                <a16:creationId xmlns:a16="http://schemas.microsoft.com/office/drawing/2014/main" id="{489D3C96-C3C7-0B46-BDF1-DB63C08B3889}"/>
              </a:ext>
            </a:extLst>
          </p:cNvPr>
          <p:cNvSpPr txBox="1">
            <a:spLocks noGrp="1"/>
          </p:cNvSpPr>
          <p:nvPr>
            <p:ph type="body" idx="1"/>
          </p:nvPr>
        </p:nvSpPr>
        <p:spPr>
          <a:xfrm>
            <a:off x="685800" y="2266949"/>
            <a:ext cx="7772400" cy="682285"/>
          </a:xfrm>
          <a:prstGeom prst="rect">
            <a:avLst/>
          </a:prstGeom>
          <a:noFill/>
          <a:ln>
            <a:noFill/>
          </a:ln>
        </p:spPr>
        <p:txBody>
          <a:bodyPr lIns="91425" tIns="91425" rIns="91425" bIns="91425" anchor="t" anchorCtr="0"/>
          <a:lstStyle>
            <a:lvl1pPr marL="0" marR="0" lvl="0" indent="0" algn="ctr" rtl="0">
              <a:spcBef>
                <a:spcPts val="640"/>
              </a:spcBef>
              <a:buClr>
                <a:srgbClr val="003974"/>
              </a:buClr>
              <a:buSzPct val="100000"/>
              <a:buFont typeface="Arial"/>
              <a:buNone/>
              <a:defRPr sz="2400" b="0" i="0" u="none" strike="noStrike" cap="none">
                <a:solidFill>
                  <a:schemeClr val="bg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14310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Bullet Point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A946A6B-B377-DC49-929C-8D57347C422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6" name="Shape 22">
            <a:extLst>
              <a:ext uri="{FF2B5EF4-FFF2-40B4-BE49-F238E27FC236}">
                <a16:creationId xmlns:a16="http://schemas.microsoft.com/office/drawing/2014/main" id="{C49A10D5-A2EC-504A-B738-F10B18D8CF00}"/>
              </a:ext>
            </a:extLst>
          </p:cNvPr>
          <p:cNvSpPr txBox="1">
            <a:spLocks noGrp="1"/>
          </p:cNvSpPr>
          <p:nvPr>
            <p:ph type="body" idx="1"/>
          </p:nvPr>
        </p:nvSpPr>
        <p:spPr>
          <a:xfrm>
            <a:off x="609600" y="1428750"/>
            <a:ext cx="7924802" cy="2838451"/>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 name="Shape 24">
            <a:extLst>
              <a:ext uri="{FF2B5EF4-FFF2-40B4-BE49-F238E27FC236}">
                <a16:creationId xmlns:a16="http://schemas.microsoft.com/office/drawing/2014/main" id="{B60C050D-D265-8F45-9230-21AFB17E361E}"/>
              </a:ext>
            </a:extLst>
          </p:cNvPr>
          <p:cNvSpPr txBox="1">
            <a:spLocks noGrp="1"/>
          </p:cNvSpPr>
          <p:nvPr>
            <p:ph type="title"/>
          </p:nvPr>
        </p:nvSpPr>
        <p:spPr>
          <a:xfrm>
            <a:off x="609599" y="590550"/>
            <a:ext cx="7924802"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2815495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Content Bloc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26C719-4109-D146-B38D-9DC9248D35E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6" name="Shape 22">
            <a:extLst>
              <a:ext uri="{FF2B5EF4-FFF2-40B4-BE49-F238E27FC236}">
                <a16:creationId xmlns:a16="http://schemas.microsoft.com/office/drawing/2014/main" id="{65C64505-7302-8A42-B0E7-B6B2C5D97647}"/>
              </a:ext>
            </a:extLst>
          </p:cNvPr>
          <p:cNvSpPr txBox="1">
            <a:spLocks noGrp="1"/>
          </p:cNvSpPr>
          <p:nvPr>
            <p:ph type="body" idx="1"/>
          </p:nvPr>
        </p:nvSpPr>
        <p:spPr>
          <a:xfrm>
            <a:off x="609600" y="1428750"/>
            <a:ext cx="7924802" cy="2838451"/>
          </a:xfrm>
          <a:prstGeom prst="rect">
            <a:avLst/>
          </a:prstGeom>
          <a:noFill/>
          <a:ln>
            <a:noFill/>
          </a:ln>
        </p:spPr>
        <p:txBody>
          <a:bodyPr lIns="91425" tIns="91425" rIns="91425" bIns="91425" anchor="t" anchorCtr="0"/>
          <a:lstStyle>
            <a:lvl1pPr marL="203200" marR="0" lvl="0" indent="0" algn="l" rtl="0">
              <a:spcBef>
                <a:spcPts val="640"/>
              </a:spcBef>
              <a:buClr>
                <a:srgbClr val="003974"/>
              </a:buClr>
              <a:buSzPct val="100000"/>
              <a:buFont typeface="Arial"/>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 name="Shape 24">
            <a:extLst>
              <a:ext uri="{FF2B5EF4-FFF2-40B4-BE49-F238E27FC236}">
                <a16:creationId xmlns:a16="http://schemas.microsoft.com/office/drawing/2014/main" id="{1424238D-58CD-9D4E-9A08-8382E62B7734}"/>
              </a:ext>
            </a:extLst>
          </p:cNvPr>
          <p:cNvSpPr txBox="1">
            <a:spLocks noGrp="1"/>
          </p:cNvSpPr>
          <p:nvPr>
            <p:ph type="title"/>
          </p:nvPr>
        </p:nvSpPr>
        <p:spPr>
          <a:xfrm>
            <a:off x="609599" y="590550"/>
            <a:ext cx="7924802"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77077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Bullet Points">
    <p:spTree>
      <p:nvGrpSpPr>
        <p:cNvPr id="1" name=""/>
        <p:cNvGrpSpPr/>
        <p:nvPr/>
      </p:nvGrpSpPr>
      <p:grpSpPr>
        <a:xfrm>
          <a:off x="0" y="0"/>
          <a:ext cx="0" cy="0"/>
          <a:chOff x="0" y="0"/>
          <a:chExt cx="0" cy="0"/>
        </a:xfrm>
      </p:grpSpPr>
      <p:sp>
        <p:nvSpPr>
          <p:cNvPr id="6" name="Shape 22">
            <a:extLst>
              <a:ext uri="{FF2B5EF4-FFF2-40B4-BE49-F238E27FC236}">
                <a16:creationId xmlns:a16="http://schemas.microsoft.com/office/drawing/2014/main" id="{27310137-8EF9-FE45-B869-5294080E2567}"/>
              </a:ext>
            </a:extLst>
          </p:cNvPr>
          <p:cNvSpPr txBox="1">
            <a:spLocks noGrp="1"/>
          </p:cNvSpPr>
          <p:nvPr>
            <p:ph type="body" idx="1"/>
          </p:nvPr>
        </p:nvSpPr>
        <p:spPr>
          <a:xfrm>
            <a:off x="609600" y="1428750"/>
            <a:ext cx="7924802" cy="2838451"/>
          </a:xfrm>
          <a:prstGeom prst="rect">
            <a:avLst/>
          </a:prstGeom>
          <a:noFill/>
          <a:ln>
            <a:noFill/>
          </a:ln>
        </p:spPr>
        <p:txBody>
          <a:bodyPr lIns="91425" tIns="91425" rIns="91425" bIns="91425" anchor="t" anchorCtr="0"/>
          <a:lstStyle>
            <a:lvl1pPr marL="660400" marR="0" lvl="0" indent="-457200" algn="l" rtl="0">
              <a:spcBef>
                <a:spcPts val="640"/>
              </a:spcBef>
              <a:buClr>
                <a:schemeClr val="tx1"/>
              </a:buClr>
              <a:buSzPct val="100000"/>
              <a:buFont typeface="Arial" panose="020B0604020202020204" pitchFamily="34" charset="0"/>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 name="Shape 24">
            <a:extLst>
              <a:ext uri="{FF2B5EF4-FFF2-40B4-BE49-F238E27FC236}">
                <a16:creationId xmlns:a16="http://schemas.microsoft.com/office/drawing/2014/main" id="{A12D858C-027A-7349-B5BA-C07F49C02FD1}"/>
              </a:ext>
            </a:extLst>
          </p:cNvPr>
          <p:cNvSpPr txBox="1">
            <a:spLocks noGrp="1"/>
          </p:cNvSpPr>
          <p:nvPr>
            <p:ph type="title"/>
          </p:nvPr>
        </p:nvSpPr>
        <p:spPr>
          <a:xfrm>
            <a:off x="609599" y="590550"/>
            <a:ext cx="7924802"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8" name="Picture 7">
            <a:extLst>
              <a:ext uri="{FF2B5EF4-FFF2-40B4-BE49-F238E27FC236}">
                <a16:creationId xmlns:a16="http://schemas.microsoft.com/office/drawing/2014/main" id="{D753E7D5-770F-C546-B53F-517F029095AD}"/>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341163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Content Block">
    <p:spTree>
      <p:nvGrpSpPr>
        <p:cNvPr id="1" name=""/>
        <p:cNvGrpSpPr/>
        <p:nvPr/>
      </p:nvGrpSpPr>
      <p:grpSpPr>
        <a:xfrm>
          <a:off x="0" y="0"/>
          <a:ext cx="0" cy="0"/>
          <a:chOff x="0" y="0"/>
          <a:chExt cx="0" cy="0"/>
        </a:xfrm>
      </p:grpSpPr>
      <p:sp>
        <p:nvSpPr>
          <p:cNvPr id="6" name="Shape 22">
            <a:extLst>
              <a:ext uri="{FF2B5EF4-FFF2-40B4-BE49-F238E27FC236}">
                <a16:creationId xmlns:a16="http://schemas.microsoft.com/office/drawing/2014/main" id="{65C64505-7302-8A42-B0E7-B6B2C5D97647}"/>
              </a:ext>
            </a:extLst>
          </p:cNvPr>
          <p:cNvSpPr txBox="1">
            <a:spLocks noGrp="1"/>
          </p:cNvSpPr>
          <p:nvPr>
            <p:ph type="body" idx="1"/>
          </p:nvPr>
        </p:nvSpPr>
        <p:spPr>
          <a:xfrm>
            <a:off x="609600" y="1428750"/>
            <a:ext cx="7924802" cy="2838451"/>
          </a:xfrm>
          <a:prstGeom prst="rect">
            <a:avLst/>
          </a:prstGeom>
          <a:noFill/>
          <a:ln>
            <a:noFill/>
          </a:ln>
        </p:spPr>
        <p:txBody>
          <a:bodyPr lIns="91425" tIns="91425" rIns="91425" bIns="91425" anchor="t" anchorCtr="0"/>
          <a:lstStyle>
            <a:lvl1pPr marL="203200" marR="0" lvl="0" indent="0" algn="l" rtl="0">
              <a:spcBef>
                <a:spcPts val="640"/>
              </a:spcBef>
              <a:buClr>
                <a:srgbClr val="003974"/>
              </a:buClr>
              <a:buSzPct val="100000"/>
              <a:buFont typeface="Arial"/>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 name="Shape 24">
            <a:extLst>
              <a:ext uri="{FF2B5EF4-FFF2-40B4-BE49-F238E27FC236}">
                <a16:creationId xmlns:a16="http://schemas.microsoft.com/office/drawing/2014/main" id="{1424238D-58CD-9D4E-9A08-8382E62B7734}"/>
              </a:ext>
            </a:extLst>
          </p:cNvPr>
          <p:cNvSpPr txBox="1">
            <a:spLocks noGrp="1"/>
          </p:cNvSpPr>
          <p:nvPr>
            <p:ph type="title"/>
          </p:nvPr>
        </p:nvSpPr>
        <p:spPr>
          <a:xfrm>
            <a:off x="609599" y="590550"/>
            <a:ext cx="7924802"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8" name="Picture 7">
            <a:extLst>
              <a:ext uri="{FF2B5EF4-FFF2-40B4-BE49-F238E27FC236}">
                <a16:creationId xmlns:a16="http://schemas.microsoft.com/office/drawing/2014/main" id="{B816E71C-3CC7-9849-9910-1D3B2E659B5A}"/>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71836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Bullet Poi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E1C2C2-0788-A841-9E5E-AFADB332B314}"/>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6" name="Shape 22">
            <a:extLst>
              <a:ext uri="{FF2B5EF4-FFF2-40B4-BE49-F238E27FC236}">
                <a16:creationId xmlns:a16="http://schemas.microsoft.com/office/drawing/2014/main" id="{27310137-8EF9-FE45-B869-5294080E2567}"/>
              </a:ext>
            </a:extLst>
          </p:cNvPr>
          <p:cNvSpPr txBox="1">
            <a:spLocks noGrp="1"/>
          </p:cNvSpPr>
          <p:nvPr>
            <p:ph type="body" idx="1"/>
          </p:nvPr>
        </p:nvSpPr>
        <p:spPr>
          <a:xfrm>
            <a:off x="609600" y="1428750"/>
            <a:ext cx="7924802" cy="2838451"/>
          </a:xfrm>
          <a:prstGeom prst="rect">
            <a:avLst/>
          </a:prstGeom>
          <a:noFill/>
          <a:ln>
            <a:noFill/>
          </a:ln>
        </p:spPr>
        <p:txBody>
          <a:bodyPr lIns="91425" tIns="91425" rIns="91425" bIns="91425" anchor="t" anchorCtr="0"/>
          <a:lstStyle>
            <a:lvl1pPr marL="660400" marR="0" lvl="0" indent="-457200" algn="l" rtl="0">
              <a:spcBef>
                <a:spcPts val="640"/>
              </a:spcBef>
              <a:buClr>
                <a:schemeClr val="tx1"/>
              </a:buClr>
              <a:buSzPct val="100000"/>
              <a:buFont typeface="Arial" panose="020B0604020202020204" pitchFamily="34" charset="0"/>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 name="Shape 24">
            <a:extLst>
              <a:ext uri="{FF2B5EF4-FFF2-40B4-BE49-F238E27FC236}">
                <a16:creationId xmlns:a16="http://schemas.microsoft.com/office/drawing/2014/main" id="{F2C81E3D-234F-2F4A-9459-B7D906A30889}"/>
              </a:ext>
            </a:extLst>
          </p:cNvPr>
          <p:cNvSpPr txBox="1">
            <a:spLocks noGrp="1"/>
          </p:cNvSpPr>
          <p:nvPr>
            <p:ph type="title"/>
          </p:nvPr>
        </p:nvSpPr>
        <p:spPr>
          <a:xfrm>
            <a:off x="609599" y="590550"/>
            <a:ext cx="7924802"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24469856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85B20D-E3D7-B640-8AA9-8150B734465A}"/>
              </a:ext>
            </a:extLst>
          </p:cNvPr>
          <p:cNvPicPr>
            <a:picLocks noChangeAspect="1"/>
          </p:cNvPicPr>
          <p:nvPr userDrawn="1"/>
        </p:nvPicPr>
        <p:blipFill>
          <a:blip r:embed="rId2"/>
          <a:stretch>
            <a:fillRect/>
          </a:stretch>
        </p:blipFill>
        <p:spPr>
          <a:xfrm>
            <a:off x="0" y="1367"/>
            <a:ext cx="9146432" cy="5142133"/>
          </a:xfrm>
          <a:prstGeom prst="rect">
            <a:avLst/>
          </a:prstGeom>
        </p:spPr>
      </p:pic>
      <p:sp>
        <p:nvSpPr>
          <p:cNvPr id="4" name="Shape 24">
            <a:extLst>
              <a:ext uri="{FF2B5EF4-FFF2-40B4-BE49-F238E27FC236}">
                <a16:creationId xmlns:a16="http://schemas.microsoft.com/office/drawing/2014/main" id="{F9A124C1-E66B-ED49-9622-4CE685E9FF7B}"/>
              </a:ext>
            </a:extLst>
          </p:cNvPr>
          <p:cNvSpPr txBox="1">
            <a:spLocks noGrp="1"/>
          </p:cNvSpPr>
          <p:nvPr>
            <p:ph type="title"/>
          </p:nvPr>
        </p:nvSpPr>
        <p:spPr>
          <a:xfrm>
            <a:off x="685800" y="1559664"/>
            <a:ext cx="77724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500" b="1" i="0" u="none" strike="noStrike" cap="none">
                <a:solidFill>
                  <a:schemeClr val="bg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7" name="Picture 6">
            <a:extLst>
              <a:ext uri="{FF2B5EF4-FFF2-40B4-BE49-F238E27FC236}">
                <a16:creationId xmlns:a16="http://schemas.microsoft.com/office/drawing/2014/main" id="{3826DD91-6297-5F45-A187-8628DCF111C4}"/>
              </a:ext>
            </a:extLst>
          </p:cNvPr>
          <p:cNvPicPr>
            <a:picLocks noChangeAspect="1"/>
          </p:cNvPicPr>
          <p:nvPr userDrawn="1"/>
        </p:nvPicPr>
        <p:blipFill>
          <a:blip r:embed="rId3">
            <a:alphaModFix amt="15000"/>
          </a:blip>
          <a:stretch>
            <a:fillRect/>
          </a:stretch>
        </p:blipFill>
        <p:spPr>
          <a:xfrm>
            <a:off x="6248887" y="2266950"/>
            <a:ext cx="3428026" cy="3351848"/>
          </a:xfrm>
          <a:prstGeom prst="rect">
            <a:avLst/>
          </a:prstGeom>
          <a:effectLst/>
        </p:spPr>
      </p:pic>
    </p:spTree>
    <p:extLst>
      <p:ext uri="{BB962C8B-B14F-4D97-AF65-F5344CB8AC3E}">
        <p14:creationId xmlns:p14="http://schemas.microsoft.com/office/powerpoint/2010/main" val="3910192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85B20D-E3D7-B640-8AA9-8150B734465A}"/>
              </a:ext>
            </a:extLst>
          </p:cNvPr>
          <p:cNvPicPr>
            <a:picLocks noChangeAspect="1"/>
          </p:cNvPicPr>
          <p:nvPr userDrawn="1"/>
        </p:nvPicPr>
        <p:blipFill>
          <a:blip r:embed="rId2"/>
          <a:stretch>
            <a:fillRect/>
          </a:stretch>
        </p:blipFill>
        <p:spPr>
          <a:xfrm>
            <a:off x="4251" y="1367"/>
            <a:ext cx="9137930" cy="5142133"/>
          </a:xfrm>
          <a:prstGeom prst="rect">
            <a:avLst/>
          </a:prstGeom>
        </p:spPr>
      </p:pic>
      <p:sp>
        <p:nvSpPr>
          <p:cNvPr id="4" name="Shape 24">
            <a:extLst>
              <a:ext uri="{FF2B5EF4-FFF2-40B4-BE49-F238E27FC236}">
                <a16:creationId xmlns:a16="http://schemas.microsoft.com/office/drawing/2014/main" id="{F9A124C1-E66B-ED49-9622-4CE685E9FF7B}"/>
              </a:ext>
            </a:extLst>
          </p:cNvPr>
          <p:cNvSpPr txBox="1">
            <a:spLocks noGrp="1"/>
          </p:cNvSpPr>
          <p:nvPr>
            <p:ph type="title"/>
          </p:nvPr>
        </p:nvSpPr>
        <p:spPr>
          <a:xfrm>
            <a:off x="685800" y="1937147"/>
            <a:ext cx="77724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500" b="1" i="0" u="none" strike="noStrike" cap="none">
                <a:solidFill>
                  <a:schemeClr val="bg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22">
            <a:extLst>
              <a:ext uri="{FF2B5EF4-FFF2-40B4-BE49-F238E27FC236}">
                <a16:creationId xmlns:a16="http://schemas.microsoft.com/office/drawing/2014/main" id="{FC24F2C2-D680-DE40-82CF-92A11B85D7B4}"/>
              </a:ext>
            </a:extLst>
          </p:cNvPr>
          <p:cNvSpPr txBox="1">
            <a:spLocks noGrp="1"/>
          </p:cNvSpPr>
          <p:nvPr>
            <p:ph type="body" idx="1"/>
          </p:nvPr>
        </p:nvSpPr>
        <p:spPr>
          <a:xfrm>
            <a:off x="685800" y="2647950"/>
            <a:ext cx="7772400" cy="682285"/>
          </a:xfrm>
          <a:prstGeom prst="rect">
            <a:avLst/>
          </a:prstGeom>
          <a:noFill/>
          <a:ln>
            <a:noFill/>
          </a:ln>
        </p:spPr>
        <p:txBody>
          <a:bodyPr lIns="91425" tIns="91425" rIns="91425" bIns="91425" anchor="t" anchorCtr="0"/>
          <a:lstStyle>
            <a:lvl1pPr marL="0" marR="0" lvl="0" indent="0" algn="ctr" rtl="0">
              <a:spcBef>
                <a:spcPts val="640"/>
              </a:spcBef>
              <a:buClr>
                <a:srgbClr val="003974"/>
              </a:buClr>
              <a:buSzPct val="100000"/>
              <a:buFont typeface="Arial"/>
              <a:buNone/>
              <a:defRPr sz="2400" b="0" i="0" u="none" strike="noStrike" cap="none">
                <a:solidFill>
                  <a:schemeClr val="bg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06846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Block">
    <p:spTree>
      <p:nvGrpSpPr>
        <p:cNvPr id="1" name="Shape 21"/>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13927"/>
            <a:ext cx="9144000" cy="1245419"/>
          </a:xfrm>
          <a:prstGeom prst="rect">
            <a:avLst/>
          </a:prstGeom>
        </p:spPr>
      </p:pic>
      <p:sp>
        <p:nvSpPr>
          <p:cNvPr id="22" name="Shape 22"/>
          <p:cNvSpPr txBox="1">
            <a:spLocks noGrp="1"/>
          </p:cNvSpPr>
          <p:nvPr>
            <p:ph type="body" idx="1"/>
          </p:nvPr>
        </p:nvSpPr>
        <p:spPr>
          <a:xfrm>
            <a:off x="533401" y="1314451"/>
            <a:ext cx="81534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title"/>
          </p:nvPr>
        </p:nvSpPr>
        <p:spPr>
          <a:xfrm>
            <a:off x="1371600" y="285750"/>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ullet Points">
    <p:spTree>
      <p:nvGrpSpPr>
        <p:cNvPr id="1" name="Shape 21"/>
        <p:cNvGrpSpPr/>
        <p:nvPr/>
      </p:nvGrpSpPr>
      <p:grpSpPr>
        <a:xfrm>
          <a:off x="0" y="0"/>
          <a:ext cx="0" cy="0"/>
          <a:chOff x="0" y="0"/>
          <a:chExt cx="0" cy="0"/>
        </a:xfrm>
      </p:grpSpPr>
      <p:pic>
        <p:nvPicPr>
          <p:cNvPr id="7" name="Picture 6">
            <a:extLst>
              <a:ext uri="{FF2B5EF4-FFF2-40B4-BE49-F238E27FC236}">
                <a16:creationId xmlns:a16="http://schemas.microsoft.com/office/drawing/2014/main" id="{0B1E7AD0-345F-8042-8F3F-E3AF32A67CA7}"/>
              </a:ext>
            </a:extLst>
          </p:cNvPr>
          <p:cNvPicPr>
            <a:picLocks noChangeAspect="1"/>
          </p:cNvPicPr>
          <p:nvPr userDrawn="1"/>
        </p:nvPicPr>
        <p:blipFill>
          <a:blip r:embed="rId2"/>
          <a:stretch>
            <a:fillRect/>
          </a:stretch>
        </p:blipFill>
        <p:spPr>
          <a:xfrm>
            <a:off x="0" y="-13927"/>
            <a:ext cx="9144000" cy="1245419"/>
          </a:xfrm>
          <a:prstGeom prst="rect">
            <a:avLst/>
          </a:prstGeom>
        </p:spPr>
      </p:pic>
      <p:sp>
        <p:nvSpPr>
          <p:cNvPr id="24" name="Shape 24"/>
          <p:cNvSpPr txBox="1">
            <a:spLocks noGrp="1"/>
          </p:cNvSpPr>
          <p:nvPr>
            <p:ph type="title"/>
          </p:nvPr>
        </p:nvSpPr>
        <p:spPr>
          <a:xfrm>
            <a:off x="1371600" y="285750"/>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 name="Shape 22"/>
          <p:cNvSpPr txBox="1">
            <a:spLocks noGrp="1"/>
          </p:cNvSpPr>
          <p:nvPr>
            <p:ph type="body" idx="1"/>
          </p:nvPr>
        </p:nvSpPr>
        <p:spPr>
          <a:xfrm>
            <a:off x="457201" y="1314451"/>
            <a:ext cx="8229600"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 Block">
    <p:spTree>
      <p:nvGrpSpPr>
        <p:cNvPr id="1" name="Shape 21"/>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4343"/>
            <a:ext cx="9144000" cy="1835354"/>
          </a:xfrm>
          <a:prstGeom prst="rect">
            <a:avLst/>
          </a:prstGeom>
        </p:spPr>
      </p:pic>
      <p:sp>
        <p:nvSpPr>
          <p:cNvPr id="22" name="Shape 22"/>
          <p:cNvSpPr txBox="1">
            <a:spLocks noGrp="1"/>
          </p:cNvSpPr>
          <p:nvPr>
            <p:ph type="body" idx="1"/>
          </p:nvPr>
        </p:nvSpPr>
        <p:spPr>
          <a:xfrm>
            <a:off x="533401" y="1314451"/>
            <a:ext cx="80771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title"/>
          </p:nvPr>
        </p:nvSpPr>
        <p:spPr>
          <a:xfrm>
            <a:off x="533400" y="336947"/>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ullet Points">
    <p:spTree>
      <p:nvGrpSpPr>
        <p:cNvPr id="1" name="Shape 21"/>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67107"/>
            <a:ext cx="9144000" cy="1835354"/>
          </a:xfrm>
          <a:prstGeom prst="rect">
            <a:avLst/>
          </a:prstGeom>
        </p:spPr>
      </p:pic>
      <p:sp>
        <p:nvSpPr>
          <p:cNvPr id="5" name="Shape 22">
            <a:extLst>
              <a:ext uri="{FF2B5EF4-FFF2-40B4-BE49-F238E27FC236}">
                <a16:creationId xmlns:a16="http://schemas.microsoft.com/office/drawing/2014/main" id="{02348906-79B9-4748-B12F-54D4BE0F055C}"/>
              </a:ext>
            </a:extLst>
          </p:cNvPr>
          <p:cNvSpPr txBox="1">
            <a:spLocks noGrp="1"/>
          </p:cNvSpPr>
          <p:nvPr>
            <p:ph type="body" idx="1"/>
          </p:nvPr>
        </p:nvSpPr>
        <p:spPr>
          <a:xfrm>
            <a:off x="533401" y="1314451"/>
            <a:ext cx="80771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 name="Shape 24">
            <a:extLst>
              <a:ext uri="{FF2B5EF4-FFF2-40B4-BE49-F238E27FC236}">
                <a16:creationId xmlns:a16="http://schemas.microsoft.com/office/drawing/2014/main" id="{6E832965-238D-324A-8B41-205BF59B6EA7}"/>
              </a:ext>
            </a:extLst>
          </p:cNvPr>
          <p:cNvSpPr txBox="1">
            <a:spLocks noGrp="1"/>
          </p:cNvSpPr>
          <p:nvPr>
            <p:ph type="title"/>
          </p:nvPr>
        </p:nvSpPr>
        <p:spPr>
          <a:xfrm>
            <a:off x="533400" y="336947"/>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 Block">
    <p:spTree>
      <p:nvGrpSpPr>
        <p:cNvPr id="1" name="Shape 21"/>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19050"/>
            <a:ext cx="9144000" cy="1245419"/>
          </a:xfrm>
          <a:prstGeom prst="rect">
            <a:avLst/>
          </a:prstGeom>
        </p:spPr>
      </p:pic>
      <p:sp>
        <p:nvSpPr>
          <p:cNvPr id="22" name="Shape 22"/>
          <p:cNvSpPr txBox="1">
            <a:spLocks noGrp="1"/>
          </p:cNvSpPr>
          <p:nvPr>
            <p:ph type="body" idx="1"/>
          </p:nvPr>
        </p:nvSpPr>
        <p:spPr>
          <a:xfrm>
            <a:off x="533401" y="1314451"/>
            <a:ext cx="81534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100000">
              <a:srgbClr val="EBEBEB">
                <a:alpha val="72000"/>
              </a:srgbClr>
            </a:gs>
            <a:gs pos="0">
              <a:schemeClr val="bg1">
                <a:lumMod val="95000"/>
                <a:alpha val="45000"/>
              </a:schemeClr>
            </a:gs>
          </a:gsLst>
          <a:lin ang="5400000" scaled="1"/>
        </a:gra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9" r:id="rId1"/>
    <p:sldLayoutId id="2147483689" r:id="rId2"/>
    <p:sldLayoutId id="2147483700" r:id="rId3"/>
    <p:sldLayoutId id="2147483701" r:id="rId4"/>
    <p:sldLayoutId id="2147483664" r:id="rId5"/>
    <p:sldLayoutId id="2147483656" r:id="rId6"/>
    <p:sldLayoutId id="2147483657" r:id="rId7"/>
    <p:sldLayoutId id="2147483663" r:id="rId8"/>
    <p:sldLayoutId id="2147483662" r:id="rId9"/>
    <p:sldLayoutId id="2147483661" r:id="rId10"/>
    <p:sldLayoutId id="2147483676" r:id="rId11"/>
    <p:sldLayoutId id="2147483690" r:id="rId12"/>
    <p:sldLayoutId id="2147483688" r:id="rId13"/>
    <p:sldLayoutId id="2147483691" r:id="rId14"/>
    <p:sldLayoutId id="2147483677" r:id="rId15"/>
    <p:sldLayoutId id="2147483692" r:id="rId16"/>
    <p:sldLayoutId id="2147483680" r:id="rId17"/>
    <p:sldLayoutId id="2147483693" r:id="rId18"/>
    <p:sldLayoutId id="2147483702" r:id="rId19"/>
    <p:sldLayoutId id="2147483703" r:id="rId20"/>
    <p:sldLayoutId id="2147483694" r:id="rId21"/>
    <p:sldLayoutId id="2147483707" r:id="rId22"/>
    <p:sldLayoutId id="2147483682" r:id="rId23"/>
    <p:sldLayoutId id="2147483695" r:id="rId24"/>
    <p:sldLayoutId id="2147483678" r:id="rId25"/>
    <p:sldLayoutId id="2147483704" r:id="rId26"/>
    <p:sldLayoutId id="2147483681" r:id="rId27"/>
    <p:sldLayoutId id="2147483696" r:id="rId28"/>
    <p:sldLayoutId id="2147483685" r:id="rId29"/>
    <p:sldLayoutId id="2147483699" r:id="rId30"/>
    <p:sldLayoutId id="2147483686" r:id="rId31"/>
    <p:sldLayoutId id="2147483698" r:id="rId32"/>
    <p:sldLayoutId id="2147483705" r:id="rId33"/>
    <p:sldLayoutId id="2147483706" r:id="rId34"/>
    <p:sldLayoutId id="2147483711" r:id="rId3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dirty="0">
          <a:solidFill>
            <a:schemeClr val="tx1"/>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17/06/relationships/model3d" Target="../media/model3d1.glb"/><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17/06/relationships/model3d" Target="../media/model3d1.glb"/><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0D2DDC-EE72-4F15-A1AE-8D1F2897CEB5}"/>
              </a:ext>
            </a:extLst>
          </p:cNvPr>
          <p:cNvSpPr>
            <a:spLocks noGrp="1"/>
          </p:cNvSpPr>
          <p:nvPr>
            <p:ph type="title"/>
          </p:nvPr>
        </p:nvSpPr>
        <p:spPr>
          <a:xfrm>
            <a:off x="596900" y="1187649"/>
            <a:ext cx="7950200" cy="634603"/>
          </a:xfrm>
        </p:spPr>
        <p:txBody>
          <a:bodyPr anchor="t"/>
          <a:lstStyle/>
          <a:p>
            <a:r>
              <a:rPr lang="en-US" sz="5000" dirty="0"/>
              <a:t>The Kiwanis International Strategic Plan</a:t>
            </a:r>
            <a:br>
              <a:rPr lang="en-US" dirty="0"/>
            </a:br>
            <a:br>
              <a:rPr lang="en-US" sz="2400" b="0" i="1" dirty="0"/>
            </a:br>
            <a:br>
              <a:rPr lang="en-US" sz="2400" b="0" i="1" dirty="0"/>
            </a:br>
            <a:br>
              <a:rPr lang="en-US" sz="2400" b="0" i="1" dirty="0"/>
            </a:br>
            <a:br>
              <a:rPr lang="en-US" sz="1000" b="0" i="1" dirty="0"/>
            </a:br>
            <a:r>
              <a:rPr lang="en-US" sz="2100" b="0" i="1" dirty="0"/>
              <a:t>as updated and adopted </a:t>
            </a:r>
            <a:br>
              <a:rPr lang="en-US" sz="2100" b="0" i="1" dirty="0"/>
            </a:br>
            <a:r>
              <a:rPr lang="en-US" sz="2100" b="0" i="1" dirty="0"/>
              <a:t>by the board October 2019</a:t>
            </a:r>
          </a:p>
        </p:txBody>
      </p:sp>
    </p:spTree>
    <p:extLst>
      <p:ext uri="{BB962C8B-B14F-4D97-AF65-F5344CB8AC3E}">
        <p14:creationId xmlns:p14="http://schemas.microsoft.com/office/powerpoint/2010/main" val="4099021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AAB51C-B15D-4A6F-A9E9-43D309031993}"/>
              </a:ext>
            </a:extLst>
          </p:cNvPr>
          <p:cNvSpPr>
            <a:spLocks noGrp="1"/>
          </p:cNvSpPr>
          <p:nvPr>
            <p:ph type="body" idx="1"/>
          </p:nvPr>
        </p:nvSpPr>
        <p:spPr>
          <a:xfrm>
            <a:off x="569977" y="1302259"/>
            <a:ext cx="8153400" cy="3280172"/>
          </a:xfrm>
        </p:spPr>
        <p:txBody>
          <a:bodyPr/>
          <a:lstStyle/>
          <a:p>
            <a:pPr marL="342900" marR="0" indent="-342900">
              <a:spcBef>
                <a:spcPts val="0"/>
              </a:spcBef>
              <a:buFont typeface="Wingdings" panose="05000000000000000000" pitchFamily="2" charset="2"/>
              <a:buChar char="ü"/>
            </a:pPr>
            <a:r>
              <a:rPr lang="en-US" dirty="0">
                <a:solidFill>
                  <a:srgbClr val="231F20"/>
                </a:solidFill>
                <a:latin typeface="+mn-lt"/>
                <a:ea typeface="Times New Roman" panose="02020603050405020304" pitchFamily="18" charset="0"/>
              </a:rPr>
              <a:t>T</a:t>
            </a:r>
            <a:r>
              <a:rPr lang="en-US" dirty="0">
                <a:solidFill>
                  <a:srgbClr val="231F20"/>
                </a:solidFill>
                <a:effectLst/>
                <a:latin typeface="+mn-lt"/>
                <a:ea typeface="Times New Roman" panose="02020603050405020304" pitchFamily="18" charset="0"/>
              </a:rPr>
              <a:t>he Kiwanis Children’s Fund </a:t>
            </a:r>
          </a:p>
          <a:p>
            <a:pPr marL="342900" marR="0" indent="-342900">
              <a:lnSpc>
                <a:spcPct val="150000"/>
              </a:lnSpc>
              <a:spcBef>
                <a:spcPts val="0"/>
              </a:spcBef>
              <a:buFont typeface="Wingdings" panose="05000000000000000000" pitchFamily="2" charset="2"/>
              <a:buChar char="ü"/>
            </a:pPr>
            <a:r>
              <a:rPr lang="en-US" dirty="0">
                <a:solidFill>
                  <a:srgbClr val="231F20"/>
                </a:solidFill>
                <a:effectLst/>
                <a:latin typeface="+mn-lt"/>
                <a:ea typeface="Times New Roman" panose="02020603050405020304" pitchFamily="18" charset="0"/>
              </a:rPr>
              <a:t>Kiwanis Youth Programs </a:t>
            </a:r>
          </a:p>
          <a:p>
            <a:pPr marL="342900" marR="0" indent="-342900">
              <a:lnSpc>
                <a:spcPct val="150000"/>
              </a:lnSpc>
              <a:spcBef>
                <a:spcPts val="0"/>
              </a:spcBef>
              <a:buFont typeface="Wingdings" panose="05000000000000000000" pitchFamily="2" charset="2"/>
              <a:buChar char="ü"/>
            </a:pPr>
            <a:r>
              <a:rPr lang="en-US" dirty="0">
                <a:solidFill>
                  <a:srgbClr val="231F20"/>
                </a:solidFill>
                <a:effectLst/>
                <a:latin typeface="+mn-lt"/>
                <a:ea typeface="Times New Roman" panose="02020603050405020304" pitchFamily="18" charset="0"/>
              </a:rPr>
              <a:t>Circle K International </a:t>
            </a:r>
          </a:p>
          <a:p>
            <a:pPr marL="342900" marR="0" indent="-342900">
              <a:lnSpc>
                <a:spcPct val="150000"/>
              </a:lnSpc>
              <a:spcBef>
                <a:spcPts val="0"/>
              </a:spcBef>
              <a:buFont typeface="Wingdings" panose="05000000000000000000" pitchFamily="2" charset="2"/>
              <a:buChar char="ü"/>
            </a:pPr>
            <a:r>
              <a:rPr lang="en-US" dirty="0">
                <a:solidFill>
                  <a:srgbClr val="231F20"/>
                </a:solidFill>
                <a:effectLst/>
                <a:latin typeface="+mn-lt"/>
                <a:ea typeface="Times New Roman" panose="02020603050405020304" pitchFamily="18" charset="0"/>
              </a:rPr>
              <a:t>Kiwanis districts </a:t>
            </a:r>
          </a:p>
          <a:p>
            <a:pPr marL="342900" marR="0" indent="-342900">
              <a:lnSpc>
                <a:spcPct val="150000"/>
              </a:lnSpc>
              <a:spcBef>
                <a:spcPts val="0"/>
              </a:spcBef>
              <a:buFont typeface="Wingdings" panose="05000000000000000000" pitchFamily="2" charset="2"/>
              <a:buChar char="ü"/>
            </a:pPr>
            <a:r>
              <a:rPr lang="en-US" dirty="0">
                <a:solidFill>
                  <a:srgbClr val="231F20"/>
                </a:solidFill>
                <a:effectLst/>
                <a:latin typeface="+mn-lt"/>
                <a:ea typeface="Times New Roman" panose="02020603050405020304" pitchFamily="18" charset="0"/>
              </a:rPr>
              <a:t>Other Kiwanis subsidiaries and affiliates </a:t>
            </a:r>
          </a:p>
          <a:p>
            <a:pPr marL="342900" indent="-342900">
              <a:lnSpc>
                <a:spcPct val="150000"/>
              </a:lnSpc>
              <a:buFont typeface="Wingdings" panose="05000000000000000000" pitchFamily="2" charset="2"/>
              <a:buChar char="ü"/>
            </a:pPr>
            <a:endParaRPr lang="en-US" dirty="0"/>
          </a:p>
        </p:txBody>
      </p:sp>
      <p:sp>
        <p:nvSpPr>
          <p:cNvPr id="4" name="Title 3">
            <a:extLst>
              <a:ext uri="{FF2B5EF4-FFF2-40B4-BE49-F238E27FC236}">
                <a16:creationId xmlns:a16="http://schemas.microsoft.com/office/drawing/2014/main" id="{9CF597AF-8B5D-4E95-B8C3-A1E055ADB246}"/>
              </a:ext>
            </a:extLst>
          </p:cNvPr>
          <p:cNvSpPr>
            <a:spLocks noGrp="1"/>
          </p:cNvSpPr>
          <p:nvPr>
            <p:ph type="title"/>
          </p:nvPr>
        </p:nvSpPr>
        <p:spPr/>
        <p:txBody>
          <a:bodyPr/>
          <a:lstStyle/>
          <a:p>
            <a:r>
              <a:rPr lang="en-US" dirty="0">
                <a:latin typeface="Arial"/>
                <a:cs typeface="Arial"/>
              </a:rPr>
              <a:t>Organizational alignment</a:t>
            </a:r>
            <a:endParaRPr lang="en-US" dirty="0"/>
          </a:p>
        </p:txBody>
      </p:sp>
    </p:spTree>
    <p:extLst>
      <p:ext uri="{BB962C8B-B14F-4D97-AF65-F5344CB8AC3E}">
        <p14:creationId xmlns:p14="http://schemas.microsoft.com/office/powerpoint/2010/main" val="11426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body" idx="1"/>
          </p:nvPr>
        </p:nvSpPr>
        <p:spPr>
          <a:xfrm>
            <a:off x="1343184" y="1380077"/>
            <a:ext cx="8153400" cy="3280172"/>
          </a:xfrm>
          <a:prstGeom prst="rect">
            <a:avLst/>
          </a:prstGeom>
          <a:noFill/>
          <a:ln>
            <a:noFill/>
          </a:ln>
        </p:spPr>
        <p:txBody>
          <a:bodyPr lIns="91425" tIns="45700" rIns="91425" bIns="45700" anchor="t" anchorCtr="0">
            <a:noAutofit/>
          </a:bodyPr>
          <a:lstStyle/>
          <a:p>
            <a:pPr marL="342900" marR="0" lvl="0" indent="-342900" algn="l" rtl="0">
              <a:spcBef>
                <a:spcPts val="0"/>
              </a:spcBef>
              <a:spcAft>
                <a:spcPts val="1200"/>
              </a:spcAft>
              <a:buClr>
                <a:schemeClr val="dk1"/>
              </a:buClr>
              <a:buSzPct val="25000"/>
              <a:buFont typeface="Arial"/>
              <a:buNone/>
            </a:pPr>
            <a:r>
              <a:rPr lang="en-US" sz="3300" b="0" i="0" u="none" strike="noStrike" cap="none" dirty="0">
                <a:solidFill>
                  <a:schemeClr val="dk1"/>
                </a:solidFill>
                <a:latin typeface="Arial"/>
                <a:ea typeface="Arial"/>
                <a:cs typeface="Arial"/>
                <a:sym typeface="Arial"/>
              </a:rPr>
              <a:t>Membership and Engagement</a:t>
            </a:r>
          </a:p>
          <a:p>
            <a:pPr marL="342900" marR="0" lvl="0" indent="-342900" algn="l" rtl="0">
              <a:spcBef>
                <a:spcPts val="0"/>
              </a:spcBef>
              <a:spcAft>
                <a:spcPts val="1200"/>
              </a:spcAft>
              <a:buClr>
                <a:schemeClr val="dk1"/>
              </a:buClr>
              <a:buSzPct val="25000"/>
              <a:buFont typeface="Arial"/>
              <a:buNone/>
            </a:pPr>
            <a:r>
              <a:rPr lang="en-US" sz="3300" dirty="0">
                <a:latin typeface="Arial"/>
                <a:ea typeface="Arial"/>
                <a:cs typeface="Arial"/>
                <a:sym typeface="Arial"/>
              </a:rPr>
              <a:t>Leadership and Education</a:t>
            </a:r>
            <a:endParaRPr lang="en-US" sz="3300" b="0" i="0" u="none" strike="noStrike" cap="none" dirty="0">
              <a:solidFill>
                <a:schemeClr val="dk1"/>
              </a:solidFill>
              <a:latin typeface="Arial"/>
              <a:ea typeface="Arial"/>
              <a:cs typeface="Arial"/>
              <a:sym typeface="Arial"/>
            </a:endParaRPr>
          </a:p>
          <a:p>
            <a:pPr marL="342900" marR="0" lvl="0" indent="-342900" algn="l" rtl="0">
              <a:spcBef>
                <a:spcPts val="0"/>
              </a:spcBef>
              <a:spcAft>
                <a:spcPts val="1200"/>
              </a:spcAft>
              <a:buClr>
                <a:schemeClr val="dk1"/>
              </a:buClr>
              <a:buSzPct val="25000"/>
              <a:buFont typeface="Arial"/>
              <a:buNone/>
            </a:pPr>
            <a:r>
              <a:rPr lang="en-US" sz="3300" b="0" i="0" u="none" strike="noStrike" cap="none" dirty="0">
                <a:solidFill>
                  <a:schemeClr val="dk1"/>
                </a:solidFill>
                <a:latin typeface="Arial"/>
                <a:ea typeface="Arial"/>
                <a:cs typeface="Arial"/>
                <a:sym typeface="Arial"/>
              </a:rPr>
              <a:t>Community Impact</a:t>
            </a:r>
          </a:p>
          <a:p>
            <a:pPr marL="342900" marR="0" lvl="0" indent="-342900" algn="l" rtl="0">
              <a:spcBef>
                <a:spcPts val="0"/>
              </a:spcBef>
              <a:spcAft>
                <a:spcPts val="1200"/>
              </a:spcAft>
              <a:buClr>
                <a:schemeClr val="dk1"/>
              </a:buClr>
              <a:buSzPct val="25000"/>
              <a:buFont typeface="Arial"/>
              <a:buNone/>
            </a:pPr>
            <a:r>
              <a:rPr lang="en-US" sz="3300" b="0" i="0" u="none" strike="noStrike" cap="none" dirty="0">
                <a:solidFill>
                  <a:schemeClr val="dk1"/>
                </a:solidFill>
                <a:latin typeface="Arial"/>
                <a:ea typeface="Arial"/>
                <a:cs typeface="Arial"/>
                <a:sym typeface="Arial"/>
              </a:rPr>
              <a:t>Branding and Image</a:t>
            </a:r>
          </a:p>
          <a:p>
            <a:pPr marL="342900" marR="0" lvl="0" indent="-342900" algn="l" rtl="0">
              <a:spcBef>
                <a:spcPts val="0"/>
              </a:spcBef>
              <a:spcAft>
                <a:spcPts val="1200"/>
              </a:spcAft>
              <a:buClr>
                <a:schemeClr val="dk1"/>
              </a:buClr>
              <a:buSzPct val="25000"/>
              <a:buFont typeface="Arial"/>
              <a:buNone/>
            </a:pPr>
            <a:r>
              <a:rPr lang="en-US" sz="3300" dirty="0">
                <a:latin typeface="Arial"/>
                <a:ea typeface="Arial"/>
                <a:cs typeface="Arial"/>
                <a:sym typeface="Arial"/>
              </a:rPr>
              <a:t>Financial Viability </a:t>
            </a:r>
            <a:endParaRPr lang="en-US" sz="3300" b="0" i="0" u="none" strike="noStrike" cap="none" dirty="0">
              <a:solidFill>
                <a:schemeClr val="dk1"/>
              </a:solidFill>
              <a:latin typeface="Arial"/>
              <a:ea typeface="Arial"/>
              <a:cs typeface="Arial"/>
              <a:sym typeface="Arial"/>
            </a:endParaRPr>
          </a:p>
        </p:txBody>
      </p:sp>
      <p:sp>
        <p:nvSpPr>
          <p:cNvPr id="15" name="Title 3">
            <a:extLst>
              <a:ext uri="{FF2B5EF4-FFF2-40B4-BE49-F238E27FC236}">
                <a16:creationId xmlns:a16="http://schemas.microsoft.com/office/drawing/2014/main" id="{C70291B6-142B-49A6-8048-DE31623CE5DC}"/>
              </a:ext>
            </a:extLst>
          </p:cNvPr>
          <p:cNvSpPr>
            <a:spLocks noGrp="1"/>
          </p:cNvSpPr>
          <p:nvPr>
            <p:ph type="title"/>
          </p:nvPr>
        </p:nvSpPr>
        <p:spPr/>
        <p:txBody>
          <a:bodyPr/>
          <a:lstStyle/>
          <a:p>
            <a:r>
              <a:rPr lang="en-US" dirty="0"/>
              <a:t>The priority areas</a:t>
            </a:r>
          </a:p>
        </p:txBody>
      </p:sp>
      <p:pic>
        <p:nvPicPr>
          <p:cNvPr id="10" name="Picture 9" descr="A picture containing object, clock&#10;&#10;Description automatically generated">
            <a:extLst>
              <a:ext uri="{FF2B5EF4-FFF2-40B4-BE49-F238E27FC236}">
                <a16:creationId xmlns:a16="http://schemas.microsoft.com/office/drawing/2014/main" id="{BC6D3875-6C22-45F4-B9A3-AB1926460386}"/>
              </a:ext>
            </a:extLst>
          </p:cNvPr>
          <p:cNvPicPr>
            <a:picLocks noChangeAspect="1"/>
          </p:cNvPicPr>
          <p:nvPr/>
        </p:nvPicPr>
        <p:blipFill>
          <a:blip r:embed="rId3"/>
          <a:stretch>
            <a:fillRect/>
          </a:stretch>
        </p:blipFill>
        <p:spPr>
          <a:xfrm>
            <a:off x="511780" y="1312143"/>
            <a:ext cx="831404" cy="731520"/>
          </a:xfrm>
          <a:prstGeom prst="rect">
            <a:avLst/>
          </a:prstGeom>
        </p:spPr>
      </p:pic>
      <p:pic>
        <p:nvPicPr>
          <p:cNvPr id="11" name="Picture 10" descr="A picture containing iPod&#10;&#10;Description automatically generated">
            <a:extLst>
              <a:ext uri="{FF2B5EF4-FFF2-40B4-BE49-F238E27FC236}">
                <a16:creationId xmlns:a16="http://schemas.microsoft.com/office/drawing/2014/main" id="{6F9088D8-6FEA-44D3-A781-02C644F34396}"/>
              </a:ext>
            </a:extLst>
          </p:cNvPr>
          <p:cNvPicPr>
            <a:picLocks noChangeAspect="1"/>
          </p:cNvPicPr>
          <p:nvPr/>
        </p:nvPicPr>
        <p:blipFill>
          <a:blip r:embed="rId4"/>
          <a:stretch>
            <a:fillRect/>
          </a:stretch>
        </p:blipFill>
        <p:spPr>
          <a:xfrm>
            <a:off x="520905" y="1980252"/>
            <a:ext cx="831404" cy="731520"/>
          </a:xfrm>
          <a:prstGeom prst="rect">
            <a:avLst/>
          </a:prstGeom>
        </p:spPr>
      </p:pic>
      <p:pic>
        <p:nvPicPr>
          <p:cNvPr id="12" name="Picture 11" descr="A close up of a sign&#10;&#10;Description automatically generated">
            <a:extLst>
              <a:ext uri="{FF2B5EF4-FFF2-40B4-BE49-F238E27FC236}">
                <a16:creationId xmlns:a16="http://schemas.microsoft.com/office/drawing/2014/main" id="{B1ADD970-0CBA-463D-8547-6664695A641A}"/>
              </a:ext>
            </a:extLst>
          </p:cNvPr>
          <p:cNvPicPr>
            <a:picLocks noChangeAspect="1"/>
          </p:cNvPicPr>
          <p:nvPr/>
        </p:nvPicPr>
        <p:blipFill>
          <a:blip r:embed="rId5"/>
          <a:stretch>
            <a:fillRect/>
          </a:stretch>
        </p:blipFill>
        <p:spPr>
          <a:xfrm>
            <a:off x="520902" y="2612635"/>
            <a:ext cx="831407" cy="731520"/>
          </a:xfrm>
          <a:prstGeom prst="rect">
            <a:avLst/>
          </a:prstGeom>
        </p:spPr>
      </p:pic>
      <p:pic>
        <p:nvPicPr>
          <p:cNvPr id="13" name="Picture 12" descr="A close up of a logo&#10;&#10;Description automatically generated">
            <a:extLst>
              <a:ext uri="{FF2B5EF4-FFF2-40B4-BE49-F238E27FC236}">
                <a16:creationId xmlns:a16="http://schemas.microsoft.com/office/drawing/2014/main" id="{4B7D2B7B-2F23-4081-9C2E-838544E3BD5A}"/>
              </a:ext>
            </a:extLst>
          </p:cNvPr>
          <p:cNvPicPr>
            <a:picLocks noChangeAspect="1"/>
          </p:cNvPicPr>
          <p:nvPr/>
        </p:nvPicPr>
        <p:blipFill>
          <a:blip r:embed="rId6"/>
          <a:stretch>
            <a:fillRect/>
          </a:stretch>
        </p:blipFill>
        <p:spPr>
          <a:xfrm>
            <a:off x="520902" y="3260620"/>
            <a:ext cx="831407" cy="731520"/>
          </a:xfrm>
          <a:prstGeom prst="rect">
            <a:avLst/>
          </a:prstGeom>
        </p:spPr>
      </p:pic>
      <p:pic>
        <p:nvPicPr>
          <p:cNvPr id="14" name="Picture 13" descr="A close up of a logo&#10;&#10;Description automatically generated">
            <a:extLst>
              <a:ext uri="{FF2B5EF4-FFF2-40B4-BE49-F238E27FC236}">
                <a16:creationId xmlns:a16="http://schemas.microsoft.com/office/drawing/2014/main" id="{F4AA0441-1D9E-47E4-9BFB-F37FEC3E5A54}"/>
              </a:ext>
            </a:extLst>
          </p:cNvPr>
          <p:cNvPicPr>
            <a:picLocks noChangeAspect="1"/>
          </p:cNvPicPr>
          <p:nvPr/>
        </p:nvPicPr>
        <p:blipFill>
          <a:blip r:embed="rId7"/>
          <a:stretch>
            <a:fillRect/>
          </a:stretch>
        </p:blipFill>
        <p:spPr>
          <a:xfrm>
            <a:off x="531886" y="3928729"/>
            <a:ext cx="831407" cy="731520"/>
          </a:xfrm>
          <a:prstGeom prst="rect">
            <a:avLst/>
          </a:prstGeom>
        </p:spPr>
      </p:pic>
    </p:spTree>
    <p:extLst>
      <p:ext uri="{BB962C8B-B14F-4D97-AF65-F5344CB8AC3E}">
        <p14:creationId xmlns:p14="http://schemas.microsoft.com/office/powerpoint/2010/main" val="333879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4">
                                            <p:txEl>
                                              <p:pRg st="0" end="0"/>
                                            </p:txEl>
                                          </p:spTgt>
                                        </p:tgtEl>
                                        <p:attrNameLst>
                                          <p:attrName>style.visibility</p:attrName>
                                        </p:attrNameLst>
                                      </p:cBhvr>
                                      <p:to>
                                        <p:strVal val="visible"/>
                                      </p:to>
                                    </p:set>
                                    <p:animEffect transition="in" filter="fade">
                                      <p:cBhvr>
                                        <p:cTn id="7" dur="500"/>
                                        <p:tgtEl>
                                          <p:spTgt spid="2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4">
                                            <p:txEl>
                                              <p:pRg st="1" end="1"/>
                                            </p:txEl>
                                          </p:spTgt>
                                        </p:tgtEl>
                                        <p:attrNameLst>
                                          <p:attrName>style.visibility</p:attrName>
                                        </p:attrNameLst>
                                      </p:cBhvr>
                                      <p:to>
                                        <p:strVal val="visible"/>
                                      </p:to>
                                    </p:set>
                                    <p:animEffect transition="in" filter="fade">
                                      <p:cBhvr>
                                        <p:cTn id="12" dur="500"/>
                                        <p:tgtEl>
                                          <p:spTgt spid="2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4">
                                            <p:txEl>
                                              <p:pRg st="2" end="2"/>
                                            </p:txEl>
                                          </p:spTgt>
                                        </p:tgtEl>
                                        <p:attrNameLst>
                                          <p:attrName>style.visibility</p:attrName>
                                        </p:attrNameLst>
                                      </p:cBhvr>
                                      <p:to>
                                        <p:strVal val="visible"/>
                                      </p:to>
                                    </p:set>
                                    <p:animEffect transition="in" filter="fade">
                                      <p:cBhvr>
                                        <p:cTn id="17" dur="500"/>
                                        <p:tgtEl>
                                          <p:spTgt spid="26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4">
                                            <p:txEl>
                                              <p:pRg st="3" end="3"/>
                                            </p:txEl>
                                          </p:spTgt>
                                        </p:tgtEl>
                                        <p:attrNameLst>
                                          <p:attrName>style.visibility</p:attrName>
                                        </p:attrNameLst>
                                      </p:cBhvr>
                                      <p:to>
                                        <p:strVal val="visible"/>
                                      </p:to>
                                    </p:set>
                                    <p:animEffect transition="in" filter="fade">
                                      <p:cBhvr>
                                        <p:cTn id="22" dur="500"/>
                                        <p:tgtEl>
                                          <p:spTgt spid="26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4">
                                            <p:txEl>
                                              <p:pRg st="4" end="4"/>
                                            </p:txEl>
                                          </p:spTgt>
                                        </p:tgtEl>
                                        <p:attrNameLst>
                                          <p:attrName>style.visibility</p:attrName>
                                        </p:attrNameLst>
                                      </p:cBhvr>
                                      <p:to>
                                        <p:strVal val="visible"/>
                                      </p:to>
                                    </p:set>
                                    <p:animEffect transition="in" filter="fade">
                                      <p:cBhvr>
                                        <p:cTn id="27" dur="500"/>
                                        <p:tgtEl>
                                          <p:spTgt spid="2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1625C-817E-4AE1-A0CE-CF1A34B3E361}"/>
              </a:ext>
            </a:extLst>
          </p:cNvPr>
          <p:cNvSpPr>
            <a:spLocks noGrp="1"/>
          </p:cNvSpPr>
          <p:nvPr>
            <p:ph type="body" idx="1"/>
          </p:nvPr>
        </p:nvSpPr>
        <p:spPr/>
        <p:txBody>
          <a:bodyPr/>
          <a:lstStyle/>
          <a:p>
            <a:pPr marL="654050" indent="-654050">
              <a:spcAft>
                <a:spcPts val="800"/>
              </a:spcAft>
              <a:buNone/>
            </a:pPr>
            <a:r>
              <a:rPr lang="en-US" sz="2400" b="1" dirty="0">
                <a:solidFill>
                  <a:schemeClr val="tx1"/>
                </a:solidFill>
                <a:latin typeface="+mj-lt"/>
              </a:rPr>
              <a:t>Membership and Engagement</a:t>
            </a:r>
          </a:p>
          <a:p>
            <a:pPr>
              <a:spcAft>
                <a:spcPts val="800"/>
              </a:spcAft>
            </a:pPr>
            <a:r>
              <a:rPr lang="en-US" sz="2400" dirty="0">
                <a:solidFill>
                  <a:schemeClr val="tx1"/>
                </a:solidFill>
                <a:latin typeface="+mj-lt"/>
                <a:cs typeface="Khmer UI"/>
              </a:rPr>
              <a:t>To build, retain and support a growing Kiwanis membership network.</a:t>
            </a:r>
            <a:endParaRPr lang="en-US" sz="2400" dirty="0">
              <a:solidFill>
                <a:schemeClr val="tx1"/>
              </a:solidFill>
              <a:latin typeface="+mj-lt"/>
              <a:cs typeface="Khmer UI" pitchFamily="34" charset="0"/>
            </a:endParaRPr>
          </a:p>
          <a:p>
            <a:pPr marL="798195" indent="-340995">
              <a:spcBef>
                <a:spcPct val="0"/>
              </a:spcBef>
              <a:buFont typeface="Arial" panose="020B0604020202020204" pitchFamily="34" charset="0"/>
              <a:buChar char="•"/>
            </a:pPr>
            <a:r>
              <a:rPr lang="en-US" altLang="en-US" sz="1800" dirty="0">
                <a:solidFill>
                  <a:schemeClr val="tx1"/>
                </a:solidFill>
                <a:latin typeface="+mn-lt"/>
                <a:cs typeface="Arial"/>
              </a:rPr>
              <a:t>Focus </a:t>
            </a:r>
            <a:endParaRPr lang="en-US" altLang="en-US" sz="1800" dirty="0">
              <a:solidFill>
                <a:schemeClr val="tx1"/>
              </a:solidFill>
              <a:latin typeface="+mn-lt"/>
            </a:endParaRPr>
          </a:p>
          <a:p>
            <a:pPr marL="798195" indent="-340995">
              <a:spcBef>
                <a:spcPct val="0"/>
              </a:spcBef>
              <a:buFont typeface="Arial" panose="020B0604020202020204" pitchFamily="34" charset="0"/>
              <a:buChar char="•"/>
            </a:pPr>
            <a:r>
              <a:rPr lang="en-US" altLang="en-US" sz="1800" dirty="0">
                <a:solidFill>
                  <a:schemeClr val="tx1"/>
                </a:solidFill>
                <a:latin typeface="+mn-lt"/>
                <a:cs typeface="Arial"/>
              </a:rPr>
              <a:t>Prioritize</a:t>
            </a:r>
            <a:endParaRPr lang="en-US" altLang="en-US" sz="1800" dirty="0">
              <a:solidFill>
                <a:schemeClr val="tx1"/>
              </a:solidFill>
              <a:latin typeface="+mn-lt"/>
            </a:endParaRPr>
          </a:p>
          <a:p>
            <a:pPr marL="798195" indent="-340995">
              <a:spcBef>
                <a:spcPct val="0"/>
              </a:spcBef>
              <a:buFont typeface="Arial" panose="020B0604020202020204" pitchFamily="34" charset="0"/>
              <a:buChar char="•"/>
            </a:pPr>
            <a:r>
              <a:rPr lang="en-US" altLang="en-US" sz="1800" dirty="0">
                <a:solidFill>
                  <a:schemeClr val="tx1"/>
                </a:solidFill>
                <a:latin typeface="+mn-lt"/>
                <a:cs typeface="Arial"/>
              </a:rPr>
              <a:t>Institutionalize</a:t>
            </a:r>
            <a:endParaRPr lang="en-US" altLang="en-US" sz="1800" dirty="0">
              <a:solidFill>
                <a:schemeClr val="tx1"/>
              </a:solidFill>
              <a:latin typeface="+mn-lt"/>
            </a:endParaRPr>
          </a:p>
          <a:p>
            <a:pPr marL="798195" indent="-340995">
              <a:spcBef>
                <a:spcPct val="0"/>
              </a:spcBef>
              <a:buFont typeface="Arial" panose="020B0604020202020204" pitchFamily="34" charset="0"/>
              <a:buChar char="•"/>
            </a:pPr>
            <a:r>
              <a:rPr lang="en-US" altLang="en-US" sz="1800" dirty="0">
                <a:solidFill>
                  <a:schemeClr val="tx1"/>
                </a:solidFill>
                <a:latin typeface="+mn-lt"/>
                <a:cs typeface="Arial"/>
              </a:rPr>
              <a:t>Improve </a:t>
            </a:r>
          </a:p>
          <a:p>
            <a:pPr marL="798195" indent="-340995">
              <a:spcBef>
                <a:spcPct val="0"/>
              </a:spcBef>
              <a:buFont typeface="Arial" panose="020B0604020202020204" pitchFamily="34" charset="0"/>
              <a:buChar char="•"/>
            </a:pPr>
            <a:r>
              <a:rPr lang="en-US" altLang="en-US" sz="1800" dirty="0">
                <a:solidFill>
                  <a:schemeClr val="tx1"/>
                </a:solidFill>
                <a:latin typeface="+mn-lt"/>
                <a:cs typeface="Arial"/>
              </a:rPr>
              <a:t>Maximize</a:t>
            </a:r>
            <a:endParaRPr lang="en-US" altLang="en-US" sz="1800" dirty="0">
              <a:solidFill>
                <a:schemeClr val="tx1"/>
              </a:solidFill>
              <a:latin typeface="+mn-lt"/>
            </a:endParaRPr>
          </a:p>
          <a:p>
            <a:pPr marL="798195" indent="-340995">
              <a:spcBef>
                <a:spcPct val="0"/>
              </a:spcBef>
              <a:buFont typeface="Arial" panose="020B0604020202020204" pitchFamily="34" charset="0"/>
              <a:buChar char="•"/>
            </a:pPr>
            <a:r>
              <a:rPr lang="en-US" altLang="en-US" sz="1800" dirty="0">
                <a:solidFill>
                  <a:schemeClr val="tx1"/>
                </a:solidFill>
                <a:latin typeface="+mn-lt"/>
                <a:cs typeface="Arial"/>
              </a:rPr>
              <a:t>Former members</a:t>
            </a:r>
            <a:endParaRPr lang="en-US" altLang="en-US" sz="1800" dirty="0">
              <a:solidFill>
                <a:schemeClr val="tx1"/>
              </a:solidFill>
              <a:latin typeface="+mn-lt"/>
            </a:endParaRPr>
          </a:p>
          <a:p>
            <a:pPr marL="798195" indent="-340995">
              <a:spcBef>
                <a:spcPct val="0"/>
              </a:spcBef>
              <a:buFont typeface="Arial" panose="020B0604020202020204" pitchFamily="34" charset="0"/>
              <a:buChar char="•"/>
            </a:pPr>
            <a:r>
              <a:rPr lang="en-US" altLang="en-US" sz="1800" dirty="0">
                <a:solidFill>
                  <a:schemeClr val="tx1"/>
                </a:solidFill>
                <a:latin typeface="+mn-lt"/>
                <a:cs typeface="Arial"/>
              </a:rPr>
              <a:t>Expand SLP programs</a:t>
            </a:r>
            <a:endParaRPr lang="en-US" dirty="0"/>
          </a:p>
        </p:txBody>
      </p:sp>
      <p:sp>
        <p:nvSpPr>
          <p:cNvPr id="3" name="Title 2">
            <a:extLst>
              <a:ext uri="{FF2B5EF4-FFF2-40B4-BE49-F238E27FC236}">
                <a16:creationId xmlns:a16="http://schemas.microsoft.com/office/drawing/2014/main" id="{4970BBCB-EF42-4481-9073-0B6CDEB0218B}"/>
              </a:ext>
            </a:extLst>
          </p:cNvPr>
          <p:cNvSpPr>
            <a:spLocks noGrp="1"/>
          </p:cNvSpPr>
          <p:nvPr>
            <p:ph type="title"/>
          </p:nvPr>
        </p:nvSpPr>
        <p:spPr/>
        <p:txBody>
          <a:bodyPr/>
          <a:lstStyle/>
          <a:p>
            <a:r>
              <a:rPr lang="en-US" dirty="0">
                <a:latin typeface="Arial"/>
                <a:cs typeface="Arial"/>
              </a:rPr>
              <a:t>Five priorities</a:t>
            </a:r>
            <a:endParaRPr lang="en-US" dirty="0"/>
          </a:p>
        </p:txBody>
      </p:sp>
      <p:pic>
        <p:nvPicPr>
          <p:cNvPr id="4" name="Picture 3" descr="A picture containing object, clock&#10;&#10;Description automatically generated">
            <a:extLst>
              <a:ext uri="{FF2B5EF4-FFF2-40B4-BE49-F238E27FC236}">
                <a16:creationId xmlns:a16="http://schemas.microsoft.com/office/drawing/2014/main" id="{31A9D145-DB2D-40D2-A0AE-8D35EFE488E0}"/>
              </a:ext>
            </a:extLst>
          </p:cNvPr>
          <p:cNvPicPr>
            <a:picLocks noChangeAspect="1"/>
          </p:cNvPicPr>
          <p:nvPr/>
        </p:nvPicPr>
        <p:blipFill>
          <a:blip r:embed="rId3"/>
          <a:stretch>
            <a:fillRect/>
          </a:stretch>
        </p:blipFill>
        <p:spPr>
          <a:xfrm>
            <a:off x="7621320" y="1314451"/>
            <a:ext cx="1351034" cy="1188720"/>
          </a:xfrm>
          <a:prstGeom prst="rect">
            <a:avLst/>
          </a:prstGeom>
        </p:spPr>
      </p:pic>
    </p:spTree>
    <p:extLst>
      <p:ext uri="{BB962C8B-B14F-4D97-AF65-F5344CB8AC3E}">
        <p14:creationId xmlns:p14="http://schemas.microsoft.com/office/powerpoint/2010/main" val="2916336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7698-5F86-4F8A-9E0C-145B561E126E}"/>
              </a:ext>
            </a:extLst>
          </p:cNvPr>
          <p:cNvSpPr>
            <a:spLocks noGrp="1"/>
          </p:cNvSpPr>
          <p:nvPr>
            <p:ph type="title"/>
          </p:nvPr>
        </p:nvSpPr>
        <p:spPr/>
        <p:txBody>
          <a:bodyPr/>
          <a:lstStyle/>
          <a:p>
            <a:r>
              <a:rPr lang="en-US" dirty="0"/>
              <a:t>Five Priorities</a:t>
            </a:r>
          </a:p>
        </p:txBody>
      </p:sp>
      <p:sp>
        <p:nvSpPr>
          <p:cNvPr id="3" name="Text Placeholder 2">
            <a:extLst>
              <a:ext uri="{FF2B5EF4-FFF2-40B4-BE49-F238E27FC236}">
                <a16:creationId xmlns:a16="http://schemas.microsoft.com/office/drawing/2014/main" id="{0FCFE556-B4CF-455E-B686-7C815B218BFC}"/>
              </a:ext>
            </a:extLst>
          </p:cNvPr>
          <p:cNvSpPr>
            <a:spLocks noGrp="1"/>
          </p:cNvSpPr>
          <p:nvPr>
            <p:ph type="body" idx="1"/>
          </p:nvPr>
        </p:nvSpPr>
        <p:spPr>
          <a:xfrm>
            <a:off x="533401" y="1314451"/>
            <a:ext cx="8229600" cy="3280172"/>
          </a:xfrm>
        </p:spPr>
        <p:txBody>
          <a:bodyPr/>
          <a:lstStyle/>
          <a:p>
            <a:pPr marL="654050" indent="-654050">
              <a:spcAft>
                <a:spcPts val="800"/>
              </a:spcAft>
              <a:buNone/>
            </a:pPr>
            <a:r>
              <a:rPr lang="en-US" sz="2400" b="1" dirty="0">
                <a:solidFill>
                  <a:schemeClr val="tx1"/>
                </a:solidFill>
                <a:latin typeface="+mj-lt"/>
              </a:rPr>
              <a:t>Leadership and Education</a:t>
            </a:r>
          </a:p>
          <a:p>
            <a:pPr marL="0" indent="0">
              <a:spcBef>
                <a:spcPts val="0"/>
              </a:spcBef>
              <a:buNone/>
            </a:pPr>
            <a:r>
              <a:rPr lang="en-US" sz="2400" dirty="0">
                <a:solidFill>
                  <a:schemeClr val="tx1"/>
                </a:solidFill>
                <a:latin typeface="+mj-lt"/>
                <a:cs typeface="Khmer UI" pitchFamily="34" charset="0"/>
              </a:rPr>
              <a:t>Develop competent, capable, caring leaders across </a:t>
            </a:r>
          </a:p>
          <a:p>
            <a:pPr marL="0" indent="0">
              <a:spcBef>
                <a:spcPts val="0"/>
              </a:spcBef>
              <a:spcAft>
                <a:spcPts val="800"/>
              </a:spcAft>
              <a:buNone/>
            </a:pPr>
            <a:r>
              <a:rPr lang="en-US" sz="2400" dirty="0">
                <a:solidFill>
                  <a:schemeClr val="tx1"/>
                </a:solidFill>
                <a:latin typeface="+mj-lt"/>
                <a:cs typeface="Khmer UI"/>
              </a:rPr>
              <a:t>the Kiwanis family.</a:t>
            </a:r>
            <a:endParaRPr lang="en-US" sz="2400" dirty="0">
              <a:solidFill>
                <a:schemeClr val="tx1"/>
              </a:solidFill>
              <a:latin typeface="+mj-lt"/>
              <a:cs typeface="Khmer UI" pitchFamily="34" charset="0"/>
            </a:endParaRPr>
          </a:p>
          <a:p>
            <a:pPr marL="688975" indent="-254000" eaLnBrk="1" hangingPunct="1">
              <a:spcBef>
                <a:spcPct val="0"/>
              </a:spcBef>
            </a:pPr>
            <a:r>
              <a:rPr lang="en-US" altLang="en-US" sz="1800" dirty="0">
                <a:solidFill>
                  <a:schemeClr val="tx1"/>
                </a:solidFill>
                <a:latin typeface="+mj-lt"/>
              </a:rPr>
              <a:t>Assess positions and needs</a:t>
            </a:r>
          </a:p>
          <a:p>
            <a:pPr marL="688975" indent="-254000" eaLnBrk="1" hangingPunct="1">
              <a:spcBef>
                <a:spcPct val="0"/>
              </a:spcBef>
            </a:pPr>
            <a:r>
              <a:rPr lang="en-US" altLang="en-US" sz="1800" dirty="0">
                <a:solidFill>
                  <a:schemeClr val="tx1"/>
                </a:solidFill>
                <a:latin typeface="+mj-lt"/>
              </a:rPr>
              <a:t>Assess education</a:t>
            </a:r>
          </a:p>
          <a:p>
            <a:pPr marL="688975" indent="-254000" eaLnBrk="1" hangingPunct="1">
              <a:spcBef>
                <a:spcPct val="0"/>
              </a:spcBef>
            </a:pPr>
            <a:r>
              <a:rPr lang="en-US" altLang="en-US" sz="1800" dirty="0">
                <a:solidFill>
                  <a:schemeClr val="tx1"/>
                </a:solidFill>
                <a:latin typeface="+mj-lt"/>
              </a:rPr>
              <a:t>Create resources</a:t>
            </a:r>
          </a:p>
          <a:p>
            <a:pPr marL="688975" indent="-254000" eaLnBrk="1" hangingPunct="1">
              <a:spcBef>
                <a:spcPct val="0"/>
              </a:spcBef>
            </a:pPr>
            <a:r>
              <a:rPr lang="en-US" altLang="en-US" sz="1800" dirty="0">
                <a:solidFill>
                  <a:schemeClr val="tx1"/>
                </a:solidFill>
                <a:latin typeface="+mj-lt"/>
              </a:rPr>
              <a:t>Make necessary changes </a:t>
            </a:r>
          </a:p>
          <a:p>
            <a:pPr marL="688975" indent="-254000" eaLnBrk="1" hangingPunct="1">
              <a:spcBef>
                <a:spcPct val="0"/>
              </a:spcBef>
            </a:pPr>
            <a:r>
              <a:rPr lang="en-US" altLang="en-US" sz="1800" dirty="0">
                <a:solidFill>
                  <a:schemeClr val="tx1"/>
                </a:solidFill>
                <a:latin typeface="+mj-lt"/>
              </a:rPr>
              <a:t>Invest</a:t>
            </a:r>
            <a:endParaRPr lang="en-US" sz="1800" dirty="0"/>
          </a:p>
        </p:txBody>
      </p:sp>
      <p:pic>
        <p:nvPicPr>
          <p:cNvPr id="4" name="Picture 3" descr="A picture containing iPod&#10;&#10;Description automatically generated">
            <a:extLst>
              <a:ext uri="{FF2B5EF4-FFF2-40B4-BE49-F238E27FC236}">
                <a16:creationId xmlns:a16="http://schemas.microsoft.com/office/drawing/2014/main" id="{04247EDB-A010-47E2-A669-E3C30D6B2B70}"/>
              </a:ext>
            </a:extLst>
          </p:cNvPr>
          <p:cNvPicPr>
            <a:picLocks noChangeAspect="1"/>
          </p:cNvPicPr>
          <p:nvPr/>
        </p:nvPicPr>
        <p:blipFill>
          <a:blip r:embed="rId3"/>
          <a:stretch>
            <a:fillRect/>
          </a:stretch>
        </p:blipFill>
        <p:spPr>
          <a:xfrm>
            <a:off x="7621320" y="1314451"/>
            <a:ext cx="1351034" cy="1188720"/>
          </a:xfrm>
          <a:prstGeom prst="rect">
            <a:avLst/>
          </a:prstGeom>
        </p:spPr>
      </p:pic>
    </p:spTree>
    <p:extLst>
      <p:ext uri="{BB962C8B-B14F-4D97-AF65-F5344CB8AC3E}">
        <p14:creationId xmlns:p14="http://schemas.microsoft.com/office/powerpoint/2010/main" val="1671491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B080B7-738F-4E58-88B4-F23FE642F5FB}"/>
              </a:ext>
            </a:extLst>
          </p:cNvPr>
          <p:cNvSpPr>
            <a:spLocks noGrp="1"/>
          </p:cNvSpPr>
          <p:nvPr>
            <p:ph type="title"/>
          </p:nvPr>
        </p:nvSpPr>
        <p:spPr/>
        <p:txBody>
          <a:bodyPr/>
          <a:lstStyle/>
          <a:p>
            <a:r>
              <a:rPr lang="en-US" dirty="0"/>
              <a:t>Five Priorities</a:t>
            </a:r>
          </a:p>
        </p:txBody>
      </p:sp>
      <p:sp>
        <p:nvSpPr>
          <p:cNvPr id="5" name="Text Placeholder 2">
            <a:extLst>
              <a:ext uri="{FF2B5EF4-FFF2-40B4-BE49-F238E27FC236}">
                <a16:creationId xmlns:a16="http://schemas.microsoft.com/office/drawing/2014/main" id="{9A7CAC92-7ADC-4D45-929B-81259F8F03D0}"/>
              </a:ext>
            </a:extLst>
          </p:cNvPr>
          <p:cNvSpPr txBox="1">
            <a:spLocks/>
          </p:cNvSpPr>
          <p:nvPr/>
        </p:nvSpPr>
        <p:spPr>
          <a:xfrm>
            <a:off x="533401" y="1314451"/>
            <a:ext cx="8229600" cy="3434062"/>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640"/>
              </a:spcBef>
              <a:spcAft>
                <a:spcPts val="0"/>
              </a:spcAft>
              <a:buClr>
                <a:srgbClr val="003974"/>
              </a:buClr>
              <a:buSzPct val="100000"/>
              <a:buFont typeface="Arial"/>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lnSpc>
                <a:spcPct val="100000"/>
              </a:lnSpc>
              <a:spcBef>
                <a:spcPts val="560"/>
              </a:spcBef>
              <a:spcAft>
                <a:spcPts val="0"/>
              </a:spcAft>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lnSpc>
                <a:spcPct val="100000"/>
              </a:lnSpc>
              <a:spcBef>
                <a:spcPts val="480"/>
              </a:spcBef>
              <a:spcAft>
                <a:spcPts val="0"/>
              </a:spcAft>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lnSpc>
                <a:spcPct val="100000"/>
              </a:lnSpc>
              <a:spcBef>
                <a:spcPts val="400"/>
              </a:spcBef>
              <a:spcAft>
                <a:spcPts val="0"/>
              </a:spcAft>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lnSpc>
                <a:spcPct val="100000"/>
              </a:lnSpc>
              <a:spcBef>
                <a:spcPts val="400"/>
              </a:spcBef>
              <a:spcAft>
                <a:spcPts val="0"/>
              </a:spcAft>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654050" indent="-654050">
              <a:spcAft>
                <a:spcPts val="800"/>
              </a:spcAft>
            </a:pPr>
            <a:r>
              <a:rPr lang="en-US" sz="2400" b="1" dirty="0">
                <a:solidFill>
                  <a:schemeClr val="tx1"/>
                </a:solidFill>
                <a:latin typeface="+mj-lt"/>
              </a:rPr>
              <a:t>Community Impact</a:t>
            </a:r>
            <a:endParaRPr lang="en-US" sz="2400" dirty="0">
              <a:solidFill>
                <a:schemeClr val="tx1"/>
              </a:solidFill>
              <a:latin typeface="+mj-lt"/>
            </a:endParaRPr>
          </a:p>
          <a:p>
            <a:r>
              <a:rPr lang="en-US" sz="2400" dirty="0">
                <a:solidFill>
                  <a:schemeClr val="tx1"/>
                </a:solidFill>
                <a:latin typeface="+mj-lt"/>
                <a:cs typeface="Khmer UI" pitchFamily="34" charset="0"/>
              </a:rPr>
              <a:t>Perform meaningful service, with service to children </a:t>
            </a:r>
          </a:p>
          <a:p>
            <a:pPr>
              <a:spcBef>
                <a:spcPts val="0"/>
              </a:spcBef>
              <a:spcAft>
                <a:spcPts val="800"/>
              </a:spcAft>
            </a:pPr>
            <a:r>
              <a:rPr lang="en-US" sz="2400" dirty="0">
                <a:solidFill>
                  <a:schemeClr val="tx1"/>
                </a:solidFill>
                <a:latin typeface="+mj-lt"/>
                <a:cs typeface="Khmer UI"/>
              </a:rPr>
              <a:t>as our priority.</a:t>
            </a:r>
            <a:endParaRPr lang="en-US" sz="2400" dirty="0">
              <a:solidFill>
                <a:schemeClr val="tx1"/>
              </a:solidFill>
              <a:latin typeface="+mj-lt"/>
              <a:cs typeface="Khmer UI" pitchFamily="34" charset="0"/>
            </a:endParaRPr>
          </a:p>
          <a:p>
            <a:pPr marL="749300" indent="-285750">
              <a:spcBef>
                <a:spcPts val="0"/>
              </a:spcBef>
              <a:buFont typeface="Arial" panose="020B0604020202020204" pitchFamily="34" charset="0"/>
              <a:buChar char="•"/>
            </a:pPr>
            <a:r>
              <a:rPr lang="en-US" sz="1800" dirty="0">
                <a:solidFill>
                  <a:srgbClr val="231F20"/>
                </a:solidFill>
                <a:effectLst/>
                <a:latin typeface="Arial" panose="020B0604020202020204" pitchFamily="34" charset="0"/>
                <a:ea typeface="Arial" panose="020B0604020202020204" pitchFamily="34" charset="0"/>
              </a:rPr>
              <a:t>Focus on signature projects</a:t>
            </a:r>
            <a:endParaRPr lang="en-US" sz="1800" dirty="0">
              <a:effectLst/>
              <a:latin typeface="Arial" panose="020B0604020202020204" pitchFamily="34" charset="0"/>
              <a:ea typeface="Arial" panose="020B0604020202020204" pitchFamily="34" charset="0"/>
            </a:endParaRPr>
          </a:p>
          <a:p>
            <a:pPr marL="749300" indent="-285750">
              <a:spcBef>
                <a:spcPts val="0"/>
              </a:spcBef>
              <a:buFont typeface="Arial" panose="020B0604020202020204" pitchFamily="34" charset="0"/>
              <a:buChar char="•"/>
            </a:pPr>
            <a:r>
              <a:rPr lang="en-US" sz="1800" dirty="0">
                <a:solidFill>
                  <a:srgbClr val="231F20"/>
                </a:solidFill>
                <a:effectLst/>
                <a:latin typeface="Arial" panose="020B0604020202020204" pitchFamily="34" charset="0"/>
                <a:ea typeface="Arial" panose="020B0604020202020204" pitchFamily="34" charset="0"/>
              </a:rPr>
              <a:t>Active support of Kiwanis Service Leadership</a:t>
            </a:r>
            <a:endParaRPr lang="en-US" sz="1800" dirty="0">
              <a:effectLst/>
              <a:latin typeface="Arial" panose="020B0604020202020204" pitchFamily="34" charset="0"/>
              <a:ea typeface="Arial" panose="020B0604020202020204" pitchFamily="34" charset="0"/>
            </a:endParaRPr>
          </a:p>
          <a:p>
            <a:pPr marL="749300" indent="-285750">
              <a:spcBef>
                <a:spcPts val="0"/>
              </a:spcBef>
              <a:buFont typeface="Arial" panose="020B0604020202020204" pitchFamily="34" charset="0"/>
              <a:buChar char="•"/>
            </a:pPr>
            <a:r>
              <a:rPr lang="en-US" sz="1800" dirty="0">
                <a:solidFill>
                  <a:srgbClr val="231F20"/>
                </a:solidFill>
                <a:effectLst/>
                <a:latin typeface="Arial" panose="020B0604020202020204" pitchFamily="34" charset="0"/>
                <a:ea typeface="Arial" panose="020B0604020202020204" pitchFamily="34" charset="0"/>
              </a:rPr>
              <a:t>Kiwanis-branded service</a:t>
            </a:r>
            <a:endParaRPr lang="en-US" sz="1800" dirty="0">
              <a:effectLst/>
              <a:latin typeface="Arial" panose="020B0604020202020204" pitchFamily="34" charset="0"/>
              <a:ea typeface="Arial" panose="020B0604020202020204" pitchFamily="34" charset="0"/>
            </a:endParaRPr>
          </a:p>
        </p:txBody>
      </p:sp>
      <p:pic>
        <p:nvPicPr>
          <p:cNvPr id="4" name="Picture 3" descr="A close up of a sign&#10;&#10;Description automatically generated">
            <a:extLst>
              <a:ext uri="{FF2B5EF4-FFF2-40B4-BE49-F238E27FC236}">
                <a16:creationId xmlns:a16="http://schemas.microsoft.com/office/drawing/2014/main" id="{915B6793-F5B5-4E44-9B87-23B4C862404A}"/>
              </a:ext>
            </a:extLst>
          </p:cNvPr>
          <p:cNvPicPr>
            <a:picLocks noChangeAspect="1"/>
          </p:cNvPicPr>
          <p:nvPr/>
        </p:nvPicPr>
        <p:blipFill>
          <a:blip r:embed="rId3"/>
          <a:stretch>
            <a:fillRect/>
          </a:stretch>
        </p:blipFill>
        <p:spPr>
          <a:xfrm>
            <a:off x="7621317" y="1314451"/>
            <a:ext cx="1351037" cy="1188720"/>
          </a:xfrm>
          <a:prstGeom prst="rect">
            <a:avLst/>
          </a:prstGeom>
        </p:spPr>
      </p:pic>
    </p:spTree>
    <p:extLst>
      <p:ext uri="{BB962C8B-B14F-4D97-AF65-F5344CB8AC3E}">
        <p14:creationId xmlns:p14="http://schemas.microsoft.com/office/powerpoint/2010/main" val="1907115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2" name="Title 1">
            <a:extLst>
              <a:ext uri="{FF2B5EF4-FFF2-40B4-BE49-F238E27FC236}">
                <a16:creationId xmlns:a16="http://schemas.microsoft.com/office/drawing/2014/main" id="{767A929E-553D-469A-AD66-AA0E92AF2D3B}"/>
              </a:ext>
            </a:extLst>
          </p:cNvPr>
          <p:cNvSpPr>
            <a:spLocks noGrp="1"/>
          </p:cNvSpPr>
          <p:nvPr>
            <p:ph type="title"/>
          </p:nvPr>
        </p:nvSpPr>
        <p:spPr/>
        <p:txBody>
          <a:bodyPr/>
          <a:lstStyle/>
          <a:p>
            <a:r>
              <a:rPr lang="en-US" dirty="0">
                <a:latin typeface="Arial"/>
                <a:ea typeface="Arial"/>
                <a:cs typeface="Arial"/>
                <a:sym typeface="Arial"/>
              </a:rPr>
              <a:t>Signature project criteria</a:t>
            </a:r>
            <a:endParaRPr lang="en-US" dirty="0"/>
          </a:p>
        </p:txBody>
      </p:sp>
      <p:sp>
        <p:nvSpPr>
          <p:cNvPr id="561" name="Shape 561"/>
          <p:cNvSpPr txBox="1">
            <a:spLocks noGrp="1"/>
          </p:cNvSpPr>
          <p:nvPr>
            <p:ph type="sldNum" idx="4294967295"/>
          </p:nvPr>
        </p:nvSpPr>
        <p:spPr>
          <a:xfrm>
            <a:off x="7010400" y="4767263"/>
            <a:ext cx="2133600" cy="274637"/>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15</a:t>
            </a:fld>
            <a:endParaRPr lang="en-US" sz="1200">
              <a:solidFill>
                <a:srgbClr val="888888"/>
              </a:solidFill>
              <a:latin typeface="Calibri"/>
              <a:ea typeface="Calibri"/>
              <a:cs typeface="Calibri"/>
              <a:sym typeface="Calibri"/>
            </a:endParaRPr>
          </a:p>
        </p:txBody>
      </p:sp>
      <p:sp>
        <p:nvSpPr>
          <p:cNvPr id="562" name="Shape 562"/>
          <p:cNvSpPr/>
          <p:nvPr/>
        </p:nvSpPr>
        <p:spPr>
          <a:xfrm>
            <a:off x="42742" y="978283"/>
            <a:ext cx="8677514" cy="4031866"/>
          </a:xfrm>
          <a:custGeom>
            <a:avLst/>
            <a:gdLst/>
            <a:ahLst/>
            <a:cxnLst/>
            <a:rect l="0" t="0" r="0" b="0"/>
            <a:pathLst>
              <a:path w="120000" h="120000" extrusionOk="0">
                <a:moveTo>
                  <a:pt x="0" y="120000"/>
                </a:moveTo>
                <a:quadBezTo>
                  <a:pt x="20000" y="40000"/>
                  <a:pt x="106060" y="15000"/>
                </a:quadBezTo>
                <a:lnTo>
                  <a:pt x="105275" y="0"/>
                </a:lnTo>
                <a:lnTo>
                  <a:pt x="120000" y="24000"/>
                </a:lnTo>
                <a:lnTo>
                  <a:pt x="108416" y="60000"/>
                </a:lnTo>
                <a:lnTo>
                  <a:pt x="107631" y="45000"/>
                </a:lnTo>
                <a:quadBezTo>
                  <a:pt x="30000" y="54999"/>
                  <a:pt x="0" y="120000"/>
                </a:quadBezTo>
                <a:close/>
              </a:path>
            </a:pathLst>
          </a:custGeom>
          <a:solidFill>
            <a:srgbClr val="AAA9AA"/>
          </a:solidFill>
          <a:ln>
            <a:noFill/>
          </a:ln>
        </p:spPr>
        <p:txBody>
          <a:bodyPr lIns="91425" tIns="91425" rIns="91425" bIns="91425" anchor="ctr" anchorCtr="0">
            <a:noAutofit/>
          </a:bodyPr>
          <a:lstStyle/>
          <a:p>
            <a:pPr lvl="0">
              <a:spcBef>
                <a:spcPts val="0"/>
              </a:spcBef>
              <a:buNone/>
            </a:pPr>
            <a:endParaRPr/>
          </a:p>
        </p:txBody>
      </p:sp>
      <p:sp>
        <p:nvSpPr>
          <p:cNvPr id="563" name="Shape 563"/>
          <p:cNvSpPr/>
          <p:nvPr/>
        </p:nvSpPr>
        <p:spPr>
          <a:xfrm>
            <a:off x="1905000" y="3771900"/>
            <a:ext cx="1470824" cy="959583"/>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64" name="Shape 564"/>
          <p:cNvSpPr/>
          <p:nvPr/>
        </p:nvSpPr>
        <p:spPr>
          <a:xfrm>
            <a:off x="2895600" y="2876550"/>
            <a:ext cx="1806276" cy="1842562"/>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65" name="Shape 565"/>
          <p:cNvSpPr/>
          <p:nvPr/>
        </p:nvSpPr>
        <p:spPr>
          <a:xfrm>
            <a:off x="4877716" y="2304428"/>
            <a:ext cx="1806276" cy="2491692"/>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66" name="Shape 566"/>
          <p:cNvSpPr/>
          <p:nvPr/>
        </p:nvSpPr>
        <p:spPr>
          <a:xfrm>
            <a:off x="6784886" y="1966901"/>
            <a:ext cx="1806276" cy="2890848"/>
          </a:xfrm>
          <a:prstGeom prst="rect">
            <a:avLst/>
          </a:prstGeom>
          <a:noFill/>
          <a:ln>
            <a:noFill/>
          </a:ln>
        </p:spPr>
        <p:txBody>
          <a:bodyPr lIns="91425" tIns="91425" rIns="91425" bIns="91425" anchor="ctr" anchorCtr="0">
            <a:noAutofit/>
          </a:bodyPr>
          <a:lstStyle/>
          <a:p>
            <a:pPr lvl="0">
              <a:spcBef>
                <a:spcPts val="0"/>
              </a:spcBef>
              <a:buNone/>
            </a:pPr>
            <a:endParaRPr/>
          </a:p>
        </p:txBody>
      </p:sp>
      <p:grpSp>
        <p:nvGrpSpPr>
          <p:cNvPr id="567" name="Shape 567"/>
          <p:cNvGrpSpPr/>
          <p:nvPr/>
        </p:nvGrpSpPr>
        <p:grpSpPr>
          <a:xfrm>
            <a:off x="2919350" y="2799980"/>
            <a:ext cx="2046706" cy="2005098"/>
            <a:chOff x="2940731" y="3591044"/>
            <a:chExt cx="2336118" cy="2673462"/>
          </a:xfrm>
        </p:grpSpPr>
        <p:sp>
          <p:nvSpPr>
            <p:cNvPr id="568" name="Shape 568"/>
            <p:cNvSpPr/>
            <p:nvPr/>
          </p:nvSpPr>
          <p:spPr>
            <a:xfrm>
              <a:off x="3143250" y="3807757"/>
              <a:ext cx="2133599" cy="2456750"/>
            </a:xfrm>
            <a:prstGeom prst="rect">
              <a:avLst/>
            </a:prstGeom>
            <a:noFill/>
            <a:ln>
              <a:noFill/>
            </a:ln>
          </p:spPr>
          <p:txBody>
            <a:bodyPr lIns="182300" tIns="0" rIns="0" bIns="0" anchor="t" anchorCtr="0">
              <a:noAutofit/>
            </a:bodyPr>
            <a:lstStyle/>
            <a:p>
              <a:pPr>
                <a:lnSpc>
                  <a:spcPct val="90000"/>
                </a:lnSpc>
                <a:buSzPct val="25000"/>
              </a:pPr>
              <a:r>
                <a:rPr lang="en-US" sz="2800" dirty="0">
                  <a:solidFill>
                    <a:schemeClr val="dk1"/>
                  </a:solidFill>
                </a:rPr>
                <a:t>Brand-enhancing</a:t>
              </a:r>
              <a:endParaRPr lang="en-US" sz="2800" dirty="0">
                <a:solidFill>
                  <a:schemeClr val="dk1"/>
                </a:solidFill>
                <a:latin typeface="Arial"/>
                <a:ea typeface="Arial"/>
                <a:cs typeface="Arial"/>
                <a:sym typeface="Arial"/>
              </a:endParaRPr>
            </a:p>
          </p:txBody>
        </p:sp>
        <p:sp>
          <p:nvSpPr>
            <p:cNvPr id="569" name="Shape 569"/>
            <p:cNvSpPr/>
            <p:nvPr/>
          </p:nvSpPr>
          <p:spPr>
            <a:xfrm>
              <a:off x="2940731" y="3591044"/>
              <a:ext cx="313109" cy="365759"/>
            </a:xfrm>
            <a:prstGeom prst="ellipse">
              <a:avLst/>
            </a:prstGeom>
            <a:solidFill>
              <a:srgbClr val="C00000"/>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grpSp>
        <p:nvGrpSpPr>
          <p:cNvPr id="570" name="Shape 570"/>
          <p:cNvGrpSpPr/>
          <p:nvPr/>
        </p:nvGrpSpPr>
        <p:grpSpPr>
          <a:xfrm>
            <a:off x="4519549" y="2231328"/>
            <a:ext cx="1769859" cy="1204636"/>
            <a:chOff x="4609276" y="2661016"/>
            <a:chExt cx="2020123" cy="1606183"/>
          </a:xfrm>
        </p:grpSpPr>
        <p:sp>
          <p:nvSpPr>
            <p:cNvPr id="571" name="Shape 571"/>
            <p:cNvSpPr/>
            <p:nvPr/>
          </p:nvSpPr>
          <p:spPr>
            <a:xfrm>
              <a:off x="4800600" y="2971800"/>
              <a:ext cx="1828800" cy="1295400"/>
            </a:xfrm>
            <a:prstGeom prst="rect">
              <a:avLst/>
            </a:prstGeom>
            <a:noFill/>
            <a:ln>
              <a:noFill/>
            </a:ln>
          </p:spPr>
          <p:txBody>
            <a:bodyPr lIns="241550" tIns="0" rIns="0" bIns="0" anchor="t" anchorCtr="0">
              <a:noAutofit/>
            </a:bodyPr>
            <a:lstStyle/>
            <a:p>
              <a:pPr>
                <a:lnSpc>
                  <a:spcPct val="90000"/>
                </a:lnSpc>
                <a:buSzPct val="25000"/>
              </a:pPr>
              <a:r>
                <a:rPr lang="en-US" sz="2800" dirty="0">
                  <a:solidFill>
                    <a:schemeClr val="dk1"/>
                  </a:solidFill>
                </a:rPr>
                <a:t>High-impact</a:t>
              </a:r>
              <a:endParaRPr lang="en-US" sz="2800" dirty="0">
                <a:solidFill>
                  <a:schemeClr val="dk1"/>
                </a:solidFill>
                <a:latin typeface="Arial"/>
                <a:ea typeface="Arial"/>
                <a:cs typeface="Arial"/>
                <a:sym typeface="Arial"/>
              </a:endParaRPr>
            </a:p>
          </p:txBody>
        </p:sp>
        <p:sp>
          <p:nvSpPr>
            <p:cNvPr id="572" name="Shape 572"/>
            <p:cNvSpPr/>
            <p:nvPr/>
          </p:nvSpPr>
          <p:spPr>
            <a:xfrm>
              <a:off x="4609276" y="2661016"/>
              <a:ext cx="417480" cy="487680"/>
            </a:xfrm>
            <a:prstGeom prst="ellipse">
              <a:avLst/>
            </a:prstGeom>
            <a:solidFill>
              <a:srgbClr val="C00000"/>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grpSp>
        <p:nvGrpSpPr>
          <p:cNvPr id="573" name="Shape 573"/>
          <p:cNvGrpSpPr/>
          <p:nvPr/>
        </p:nvGrpSpPr>
        <p:grpSpPr>
          <a:xfrm>
            <a:off x="1500249" y="3529073"/>
            <a:ext cx="1866269" cy="1145261"/>
            <a:chOff x="1643402" y="4464130"/>
            <a:chExt cx="2130164" cy="1527014"/>
          </a:xfrm>
        </p:grpSpPr>
        <p:sp>
          <p:nvSpPr>
            <p:cNvPr id="574" name="Shape 574"/>
            <p:cNvSpPr/>
            <p:nvPr/>
          </p:nvSpPr>
          <p:spPr>
            <a:xfrm>
              <a:off x="1643402" y="4464130"/>
              <a:ext cx="260925" cy="304799"/>
            </a:xfrm>
            <a:prstGeom prst="ellipse">
              <a:avLst/>
            </a:prstGeom>
            <a:solidFill>
              <a:srgbClr val="C00000"/>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75" name="Shape 575"/>
            <p:cNvSpPr/>
            <p:nvPr/>
          </p:nvSpPr>
          <p:spPr>
            <a:xfrm>
              <a:off x="1757484" y="4711700"/>
              <a:ext cx="2016082" cy="1279444"/>
            </a:xfrm>
            <a:prstGeom prst="rect">
              <a:avLst/>
            </a:prstGeom>
            <a:noFill/>
            <a:ln>
              <a:noFill/>
            </a:ln>
          </p:spPr>
          <p:txBody>
            <a:bodyPr lIns="104825" tIns="0" rIns="0" bIns="0" anchor="t" anchorCtr="0">
              <a:noAutofit/>
            </a:bodyPr>
            <a:lstStyle/>
            <a:p>
              <a:pPr marL="0" marR="0" lvl="0" indent="0" algn="l" rtl="0">
                <a:lnSpc>
                  <a:spcPct val="90000"/>
                </a:lnSpc>
                <a:spcBef>
                  <a:spcPts val="0"/>
                </a:spcBef>
                <a:spcAft>
                  <a:spcPts val="0"/>
                </a:spcAft>
                <a:buSzPct val="25000"/>
                <a:buNone/>
              </a:pPr>
              <a:r>
                <a:rPr lang="en-US" sz="2800">
                  <a:solidFill>
                    <a:schemeClr val="dk1"/>
                  </a:solidFill>
                  <a:latin typeface="Arial"/>
                  <a:ea typeface="Arial"/>
                  <a:cs typeface="Arial"/>
                  <a:sym typeface="Arial"/>
                </a:rPr>
                <a:t>Recurring</a:t>
              </a:r>
            </a:p>
          </p:txBody>
        </p:sp>
      </p:grpSp>
      <p:grpSp>
        <p:nvGrpSpPr>
          <p:cNvPr id="576" name="Shape 576"/>
          <p:cNvGrpSpPr/>
          <p:nvPr/>
        </p:nvGrpSpPr>
        <p:grpSpPr>
          <a:xfrm>
            <a:off x="6284024" y="1830423"/>
            <a:ext cx="2598390" cy="1718648"/>
            <a:chOff x="6428276" y="2098896"/>
            <a:chExt cx="2715723" cy="2291530"/>
          </a:xfrm>
        </p:grpSpPr>
        <p:sp>
          <p:nvSpPr>
            <p:cNvPr id="577" name="Shape 577"/>
            <p:cNvSpPr/>
            <p:nvPr/>
          </p:nvSpPr>
          <p:spPr>
            <a:xfrm>
              <a:off x="6629400" y="2514600"/>
              <a:ext cx="2514599" cy="1875825"/>
            </a:xfrm>
            <a:prstGeom prst="rect">
              <a:avLst/>
            </a:prstGeom>
            <a:noFill/>
            <a:ln>
              <a:noFill/>
            </a:ln>
          </p:spPr>
          <p:txBody>
            <a:bodyPr lIns="323575" tIns="0" rIns="0" bIns="0" anchor="t" anchorCtr="0">
              <a:noAutofit/>
            </a:bodyPr>
            <a:lstStyle/>
            <a:p>
              <a:pPr>
                <a:lnSpc>
                  <a:spcPct val="90000"/>
                </a:lnSpc>
                <a:buSzPct val="25000"/>
              </a:pPr>
              <a:r>
                <a:rPr lang="en-US" sz="2800" dirty="0" err="1">
                  <a:solidFill>
                    <a:schemeClr val="dk1"/>
                  </a:solidFill>
                </a:rPr>
                <a:t>Membershipand</a:t>
              </a:r>
              <a:r>
                <a:rPr lang="en-US" sz="2800" dirty="0">
                  <a:solidFill>
                    <a:schemeClr val="dk1"/>
                  </a:solidFill>
                </a:rPr>
                <a:t> partnership focus</a:t>
              </a:r>
              <a:endParaRPr lang="en-US">
                <a:solidFill>
                  <a:schemeClr val="dk1"/>
                </a:solidFill>
              </a:endParaRPr>
            </a:p>
          </p:txBody>
        </p:sp>
        <p:sp>
          <p:nvSpPr>
            <p:cNvPr id="578" name="Shape 578"/>
            <p:cNvSpPr/>
            <p:nvPr/>
          </p:nvSpPr>
          <p:spPr>
            <a:xfrm>
              <a:off x="6428278" y="2098896"/>
              <a:ext cx="477845" cy="610692"/>
            </a:xfrm>
            <a:prstGeom prst="ellipse">
              <a:avLst/>
            </a:prstGeom>
            <a:solidFill>
              <a:srgbClr val="C00000"/>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236671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73"/>
                                        </p:tgtEl>
                                        <p:attrNameLst>
                                          <p:attrName>style.visibility</p:attrName>
                                        </p:attrNameLst>
                                      </p:cBhvr>
                                      <p:to>
                                        <p:strVal val="visible"/>
                                      </p:to>
                                    </p:set>
                                    <p:anim calcmode="lin" valueType="num">
                                      <p:cBhvr additive="base">
                                        <p:cTn id="7" dur="1000"/>
                                        <p:tgtEl>
                                          <p:spTgt spid="57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67"/>
                                        </p:tgtEl>
                                        <p:attrNameLst>
                                          <p:attrName>style.visibility</p:attrName>
                                        </p:attrNameLst>
                                      </p:cBhvr>
                                      <p:to>
                                        <p:strVal val="visible"/>
                                      </p:to>
                                    </p:set>
                                    <p:anim calcmode="lin" valueType="num">
                                      <p:cBhvr additive="base">
                                        <p:cTn id="12" dur="1000"/>
                                        <p:tgtEl>
                                          <p:spTgt spid="567"/>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70"/>
                                        </p:tgtEl>
                                        <p:attrNameLst>
                                          <p:attrName>style.visibility</p:attrName>
                                        </p:attrNameLst>
                                      </p:cBhvr>
                                      <p:to>
                                        <p:strVal val="visible"/>
                                      </p:to>
                                    </p:set>
                                    <p:anim calcmode="lin" valueType="num">
                                      <p:cBhvr additive="base">
                                        <p:cTn id="17" dur="1000"/>
                                        <p:tgtEl>
                                          <p:spTgt spid="570"/>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576"/>
                                        </p:tgtEl>
                                        <p:attrNameLst>
                                          <p:attrName>style.visibility</p:attrName>
                                        </p:attrNameLst>
                                      </p:cBhvr>
                                      <p:to>
                                        <p:strVal val="visible"/>
                                      </p:to>
                                    </p:set>
                                    <p:anim calcmode="lin" valueType="num">
                                      <p:cBhvr additive="base">
                                        <p:cTn id="22" dur="1000"/>
                                        <p:tgtEl>
                                          <p:spTgt spid="576"/>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562"/>
                                        </p:tgtEl>
                                        <p:attrNameLst>
                                          <p:attrName>style.visibility</p:attrName>
                                        </p:attrNameLst>
                                      </p:cBhvr>
                                      <p:to>
                                        <p:strVal val="visible"/>
                                      </p:to>
                                    </p:set>
                                    <p:anim calcmode="lin" valueType="num">
                                      <p:cBhvr additive="base">
                                        <p:cTn id="27" dur="1000"/>
                                        <p:tgtEl>
                                          <p:spTgt spid="56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75AD2B-47D0-4C6E-B400-FE5DBAD2D555}"/>
              </a:ext>
            </a:extLst>
          </p:cNvPr>
          <p:cNvSpPr>
            <a:spLocks noGrp="1"/>
          </p:cNvSpPr>
          <p:nvPr>
            <p:ph type="body" idx="1"/>
          </p:nvPr>
        </p:nvSpPr>
        <p:spPr>
          <a:xfrm>
            <a:off x="571501" y="1314451"/>
            <a:ext cx="8229600" cy="3280172"/>
          </a:xfrm>
        </p:spPr>
        <p:txBody>
          <a:bodyPr/>
          <a:lstStyle/>
          <a:p>
            <a:pPr marL="654050" indent="-654050">
              <a:buNone/>
            </a:pPr>
            <a:r>
              <a:rPr lang="en-US" sz="2400" b="1" dirty="0">
                <a:solidFill>
                  <a:schemeClr val="tx1"/>
                </a:solidFill>
                <a:latin typeface="+mj-lt"/>
              </a:rPr>
              <a:t>Branding and Image</a:t>
            </a:r>
            <a:endParaRPr lang="en-US" sz="2400" dirty="0">
              <a:solidFill>
                <a:schemeClr val="tx1"/>
              </a:solidFill>
              <a:latin typeface="+mj-lt"/>
            </a:endParaRPr>
          </a:p>
          <a:p>
            <a:pPr marL="0" indent="0">
              <a:spcAft>
                <a:spcPts val="800"/>
              </a:spcAft>
              <a:buNone/>
            </a:pPr>
            <a:r>
              <a:rPr lang="en-US" sz="2400" dirty="0">
                <a:solidFill>
                  <a:schemeClr val="tx1"/>
                </a:solidFill>
                <a:latin typeface="+mj-lt"/>
                <a:cs typeface="Khmer UI"/>
              </a:rPr>
              <a:t>Enhance the Kiwanis image and brand worldwide.</a:t>
            </a:r>
            <a:endParaRPr lang="en-US" sz="2400" dirty="0">
              <a:solidFill>
                <a:schemeClr val="tx1"/>
              </a:solidFill>
              <a:latin typeface="+mj-lt"/>
              <a:cs typeface="Khmer UI" pitchFamily="34" charset="0"/>
            </a:endParaRPr>
          </a:p>
          <a:p>
            <a:pPr marL="739775" indent="-282575" eaLnBrk="1" hangingPunct="1">
              <a:spcBef>
                <a:spcPct val="0"/>
              </a:spcBef>
            </a:pPr>
            <a:r>
              <a:rPr lang="en-US" altLang="en-US" sz="1800" dirty="0">
                <a:solidFill>
                  <a:schemeClr val="tx1"/>
                </a:solidFill>
                <a:latin typeface="+mj-lt"/>
                <a:cs typeface="Arial"/>
              </a:rPr>
              <a:t>Unite the Kiwanis brand</a:t>
            </a:r>
            <a:endParaRPr lang="en-US" altLang="en-US" sz="1800" dirty="0">
              <a:solidFill>
                <a:schemeClr val="tx1"/>
              </a:solidFill>
              <a:latin typeface="+mj-lt"/>
            </a:endParaRPr>
          </a:p>
          <a:p>
            <a:pPr marL="739775" indent="-282575" eaLnBrk="1" hangingPunct="1">
              <a:spcBef>
                <a:spcPct val="0"/>
              </a:spcBef>
            </a:pPr>
            <a:r>
              <a:rPr lang="en-US" altLang="en-US" sz="1800" dirty="0">
                <a:solidFill>
                  <a:schemeClr val="tx1"/>
                </a:solidFill>
                <a:latin typeface="+mj-lt"/>
                <a:cs typeface="Arial"/>
              </a:rPr>
              <a:t>Branding and marketing</a:t>
            </a:r>
            <a:endParaRPr lang="en-US" altLang="en-US" sz="1800" dirty="0">
              <a:solidFill>
                <a:schemeClr val="tx1"/>
              </a:solidFill>
              <a:latin typeface="+mj-lt"/>
            </a:endParaRPr>
          </a:p>
        </p:txBody>
      </p:sp>
      <p:pic>
        <p:nvPicPr>
          <p:cNvPr id="4" name="Picture 2" descr="Image result for kids need kiwanis">
            <a:extLst>
              <a:ext uri="{FF2B5EF4-FFF2-40B4-BE49-F238E27FC236}">
                <a16:creationId xmlns:a16="http://schemas.microsoft.com/office/drawing/2014/main" id="{7E0AFDBD-412E-45BF-BB09-07E433217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070" y="3577590"/>
            <a:ext cx="3442629"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lose up of a logo&#10;&#10;Description automatically generated">
            <a:extLst>
              <a:ext uri="{FF2B5EF4-FFF2-40B4-BE49-F238E27FC236}">
                <a16:creationId xmlns:a16="http://schemas.microsoft.com/office/drawing/2014/main" id="{ACB64192-10A0-4EC0-86CD-8B11421201DB}"/>
              </a:ext>
            </a:extLst>
          </p:cNvPr>
          <p:cNvPicPr>
            <a:picLocks noChangeAspect="1"/>
          </p:cNvPicPr>
          <p:nvPr/>
        </p:nvPicPr>
        <p:blipFill>
          <a:blip r:embed="rId4"/>
          <a:stretch>
            <a:fillRect/>
          </a:stretch>
        </p:blipFill>
        <p:spPr>
          <a:xfrm>
            <a:off x="7621317" y="1314451"/>
            <a:ext cx="1351037" cy="1188720"/>
          </a:xfrm>
          <a:prstGeom prst="rect">
            <a:avLst/>
          </a:prstGeom>
        </p:spPr>
      </p:pic>
      <p:sp>
        <p:nvSpPr>
          <p:cNvPr id="10" name="Title 9">
            <a:extLst>
              <a:ext uri="{FF2B5EF4-FFF2-40B4-BE49-F238E27FC236}">
                <a16:creationId xmlns:a16="http://schemas.microsoft.com/office/drawing/2014/main" id="{8765958A-AAA5-4C67-92C0-159CA180926D}"/>
              </a:ext>
            </a:extLst>
          </p:cNvPr>
          <p:cNvSpPr>
            <a:spLocks noGrp="1"/>
          </p:cNvSpPr>
          <p:nvPr>
            <p:ph type="title"/>
          </p:nvPr>
        </p:nvSpPr>
        <p:spPr/>
        <p:txBody>
          <a:bodyPr/>
          <a:lstStyle/>
          <a:p>
            <a:r>
              <a:rPr lang="en-US" dirty="0"/>
              <a:t>Five Priorities</a:t>
            </a:r>
          </a:p>
        </p:txBody>
      </p:sp>
    </p:spTree>
    <p:extLst>
      <p:ext uri="{BB962C8B-B14F-4D97-AF65-F5344CB8AC3E}">
        <p14:creationId xmlns:p14="http://schemas.microsoft.com/office/powerpoint/2010/main" val="299671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84321-2716-420F-B11A-717096598C14}"/>
              </a:ext>
            </a:extLst>
          </p:cNvPr>
          <p:cNvSpPr>
            <a:spLocks noGrp="1"/>
          </p:cNvSpPr>
          <p:nvPr>
            <p:ph type="title"/>
          </p:nvPr>
        </p:nvSpPr>
        <p:spPr/>
        <p:txBody>
          <a:bodyPr/>
          <a:lstStyle/>
          <a:p>
            <a:r>
              <a:rPr lang="en-US" dirty="0"/>
              <a:t>Five Priorities</a:t>
            </a:r>
          </a:p>
        </p:txBody>
      </p:sp>
      <p:sp>
        <p:nvSpPr>
          <p:cNvPr id="3" name="Text Placeholder 2">
            <a:extLst>
              <a:ext uri="{FF2B5EF4-FFF2-40B4-BE49-F238E27FC236}">
                <a16:creationId xmlns:a16="http://schemas.microsoft.com/office/drawing/2014/main" id="{CE75AD2B-47D0-4C6E-B400-FE5DBAD2D555}"/>
              </a:ext>
            </a:extLst>
          </p:cNvPr>
          <p:cNvSpPr>
            <a:spLocks noGrp="1"/>
          </p:cNvSpPr>
          <p:nvPr>
            <p:ph type="body" idx="1"/>
          </p:nvPr>
        </p:nvSpPr>
        <p:spPr>
          <a:xfrm>
            <a:off x="584201" y="1314451"/>
            <a:ext cx="8229600" cy="3280172"/>
          </a:xfrm>
        </p:spPr>
        <p:txBody>
          <a:bodyPr/>
          <a:lstStyle/>
          <a:p>
            <a:pPr marL="654050" indent="-654050">
              <a:buNone/>
            </a:pPr>
            <a:r>
              <a:rPr lang="en-US" sz="2400" b="1" dirty="0">
                <a:solidFill>
                  <a:schemeClr val="tx1"/>
                </a:solidFill>
                <a:latin typeface="+mj-lt"/>
              </a:rPr>
              <a:t>Financial Viability </a:t>
            </a:r>
            <a:endParaRPr lang="en-US" sz="2400" dirty="0">
              <a:solidFill>
                <a:schemeClr val="tx1"/>
              </a:solidFill>
              <a:latin typeface="+mj-lt"/>
            </a:endParaRPr>
          </a:p>
          <a:p>
            <a:pPr marL="0" indent="0">
              <a:buNone/>
            </a:pPr>
            <a:r>
              <a:rPr lang="en-US" sz="2400" dirty="0">
                <a:solidFill>
                  <a:schemeClr val="tx1"/>
                </a:solidFill>
                <a:latin typeface="+mj-lt"/>
                <a:cs typeface="Khmer UI" pitchFamily="34" charset="0"/>
              </a:rPr>
              <a:t>Ensure financial viability and responsible </a:t>
            </a:r>
          </a:p>
          <a:p>
            <a:pPr marL="0" indent="0">
              <a:spcBef>
                <a:spcPts val="0"/>
              </a:spcBef>
              <a:spcAft>
                <a:spcPts val="800"/>
              </a:spcAft>
              <a:buNone/>
            </a:pPr>
            <a:r>
              <a:rPr lang="en-US" sz="2400" dirty="0">
                <a:solidFill>
                  <a:schemeClr val="tx1"/>
                </a:solidFill>
                <a:latin typeface="+mj-lt"/>
                <a:cs typeface="Khmer UI"/>
              </a:rPr>
              <a:t>stewardship. </a:t>
            </a:r>
            <a:endParaRPr lang="en-US" sz="2400" dirty="0">
              <a:solidFill>
                <a:schemeClr val="tx1"/>
              </a:solidFill>
              <a:latin typeface="+mj-lt"/>
              <a:cs typeface="Khmer UI" pitchFamily="34" charset="0"/>
            </a:endParaRPr>
          </a:p>
          <a:p>
            <a:pPr marL="688975" indent="-231775" eaLnBrk="1" hangingPunct="1">
              <a:spcBef>
                <a:spcPct val="0"/>
              </a:spcBef>
            </a:pPr>
            <a:r>
              <a:rPr lang="en-US" altLang="en-US" sz="1800" dirty="0">
                <a:solidFill>
                  <a:schemeClr val="tx1"/>
                </a:solidFill>
                <a:latin typeface="+mj-lt"/>
                <a:cs typeface="Arial"/>
              </a:rPr>
              <a:t>Financial efficiency </a:t>
            </a:r>
          </a:p>
          <a:p>
            <a:pPr marL="688975" indent="-231775" eaLnBrk="1" hangingPunct="1">
              <a:spcBef>
                <a:spcPct val="0"/>
              </a:spcBef>
            </a:pPr>
            <a:r>
              <a:rPr lang="en-US" altLang="en-US" sz="1800" dirty="0">
                <a:solidFill>
                  <a:schemeClr val="tx1"/>
                </a:solidFill>
                <a:latin typeface="+mj-lt"/>
                <a:cs typeface="Arial"/>
              </a:rPr>
              <a:t>Cost-effectiveness</a:t>
            </a:r>
            <a:endParaRPr lang="en-US" altLang="en-US" sz="1800" dirty="0">
              <a:solidFill>
                <a:schemeClr val="tx1"/>
              </a:solidFill>
              <a:latin typeface="+mj-lt"/>
            </a:endParaRPr>
          </a:p>
          <a:p>
            <a:pPr marL="688975" indent="-231775" eaLnBrk="1" hangingPunct="1">
              <a:spcBef>
                <a:spcPct val="0"/>
              </a:spcBef>
            </a:pPr>
            <a:r>
              <a:rPr lang="en-US" altLang="en-US" sz="1800" dirty="0">
                <a:solidFill>
                  <a:schemeClr val="tx1"/>
                </a:solidFill>
                <a:latin typeface="+mj-lt"/>
                <a:cs typeface="Arial"/>
              </a:rPr>
              <a:t>Non-dues revenue sources.</a:t>
            </a:r>
            <a:endParaRPr lang="en-US" altLang="en-US" sz="1800" dirty="0">
              <a:solidFill>
                <a:schemeClr val="tx1"/>
              </a:solidFill>
              <a:latin typeface="+mj-lt"/>
            </a:endParaRPr>
          </a:p>
          <a:p>
            <a:pPr marL="688975" indent="-231775" eaLnBrk="1" hangingPunct="1">
              <a:spcBef>
                <a:spcPct val="0"/>
              </a:spcBef>
            </a:pPr>
            <a:r>
              <a:rPr lang="en-US" altLang="en-US" sz="1800" dirty="0">
                <a:solidFill>
                  <a:schemeClr val="tx1"/>
                </a:solidFill>
                <a:latin typeface="+mj-lt"/>
                <a:cs typeface="Arial"/>
              </a:rPr>
              <a:t>Grow the Kiwanis Children’s</a:t>
            </a:r>
            <a:endParaRPr lang="en-US" altLang="en-US" sz="1800" dirty="0">
              <a:solidFill>
                <a:schemeClr val="tx1"/>
              </a:solidFill>
              <a:latin typeface="+mj-lt"/>
            </a:endParaRPr>
          </a:p>
          <a:p>
            <a:pPr marL="688975" indent="-231775" eaLnBrk="1" hangingPunct="1">
              <a:spcBef>
                <a:spcPct val="0"/>
              </a:spcBef>
            </a:pPr>
            <a:r>
              <a:rPr lang="en-US" altLang="en-US" sz="1800" dirty="0">
                <a:solidFill>
                  <a:schemeClr val="tx1"/>
                </a:solidFill>
                <a:latin typeface="+mj-lt"/>
                <a:cs typeface="Arial"/>
              </a:rPr>
              <a:t>Investment portfolios.</a:t>
            </a:r>
            <a:endParaRPr lang="en-US" altLang="en-US" sz="1800" dirty="0">
              <a:solidFill>
                <a:schemeClr val="tx1"/>
              </a:solidFill>
              <a:latin typeface="+mj-lt"/>
            </a:endParaRPr>
          </a:p>
        </p:txBody>
      </p:sp>
      <p:pic>
        <p:nvPicPr>
          <p:cNvPr id="7" name="Picture 6" descr="A close up of a logo&#10;&#10;Description automatically generated">
            <a:extLst>
              <a:ext uri="{FF2B5EF4-FFF2-40B4-BE49-F238E27FC236}">
                <a16:creationId xmlns:a16="http://schemas.microsoft.com/office/drawing/2014/main" id="{2A289AE8-A4D8-4850-A1F0-A5EA88CFB1C6}"/>
              </a:ext>
            </a:extLst>
          </p:cNvPr>
          <p:cNvPicPr>
            <a:picLocks noChangeAspect="1"/>
          </p:cNvPicPr>
          <p:nvPr/>
        </p:nvPicPr>
        <p:blipFill>
          <a:blip r:embed="rId3"/>
          <a:stretch>
            <a:fillRect/>
          </a:stretch>
        </p:blipFill>
        <p:spPr>
          <a:xfrm>
            <a:off x="7621317" y="1314451"/>
            <a:ext cx="1351037" cy="1188720"/>
          </a:xfrm>
          <a:prstGeom prst="rect">
            <a:avLst/>
          </a:prstGeom>
        </p:spPr>
      </p:pic>
    </p:spTree>
    <p:extLst>
      <p:ext uri="{BB962C8B-B14F-4D97-AF65-F5344CB8AC3E}">
        <p14:creationId xmlns:p14="http://schemas.microsoft.com/office/powerpoint/2010/main" val="2371983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21" name="3D Model 20" descr="Earth">
                <a:extLst>
                  <a:ext uri="{FF2B5EF4-FFF2-40B4-BE49-F238E27FC236}">
                    <a16:creationId xmlns:a16="http://schemas.microsoft.com/office/drawing/2014/main" id="{BF8B2AF2-943F-4270-9A01-BFF2E5702CA4}"/>
                  </a:ext>
                </a:extLst>
              </p:cNvPr>
              <p:cNvGraphicFramePr>
                <a:graphicFrameLocks noChangeAspect="1"/>
              </p:cNvGraphicFramePr>
              <p:nvPr>
                <p:extLst>
                  <p:ext uri="{D42A27DB-BD31-4B8C-83A1-F6EECF244321}">
                    <p14:modId xmlns:p14="http://schemas.microsoft.com/office/powerpoint/2010/main" val="1926318883"/>
                  </p:ext>
                </p:extLst>
              </p:nvPr>
            </p:nvGraphicFramePr>
            <p:xfrm>
              <a:off x="3009900" y="971550"/>
              <a:ext cx="3200400" cy="3200400"/>
            </p:xfrm>
            <a:graphic>
              <a:graphicData uri="http://schemas.microsoft.com/office/drawing/2017/model3d">
                <am3d:model3d r:embed="rId3">
                  <am3d:spPr>
                    <a:xfrm>
                      <a:off x="0" y="0"/>
                      <a:ext cx="3200400" cy="3200400"/>
                    </a:xfrm>
                    <a:prstGeom prst="rect">
                      <a:avLst/>
                    </a:prstGeom>
                    <a:effectLst/>
                  </am3d:spPr>
                  <am3d:camera>
                    <am3d:pos x="0" y="0" z="81469193"/>
                    <am3d:up dx="0" dy="36000000" dz="0"/>
                    <am3d:lookAt x="0" y="0" z="0"/>
                    <am3d:perspective fov="1591659"/>
                  </am3d:camera>
                  <am3d:trans>
                    <am3d:meterPerModelUnit n="5000000" d="1000000"/>
                    <am3d:preTrans dx="-3" dy="0" dz="-3"/>
                    <am3d:scale>
                      <am3d:sx n="1000000" d="1000000"/>
                      <am3d:sy n="1000000" d="1000000"/>
                      <am3d:sz n="1000000" d="1000000"/>
                    </am3d:scale>
                    <am3d:rot ax="6872744" ay="4381330" az="6931460"/>
                    <am3d:postTrans dx="0" dy="0" dz="0"/>
                  </am3d:trans>
                  <am3d:raster rName="Office3DRenderer" rVer="16.0.8326">
                    <am3d:blip r:embed="rId4"/>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3D Model 20" descr="Earth">
                <a:extLst>
                  <a:ext uri="{FF2B5EF4-FFF2-40B4-BE49-F238E27FC236}">
                    <a16:creationId xmlns:a16="http://schemas.microsoft.com/office/drawing/2014/main" id="{BF8B2AF2-943F-4270-9A01-BFF2E5702CA4}"/>
                  </a:ext>
                </a:extLst>
              </p:cNvPr>
              <p:cNvPicPr>
                <a:picLocks noGrp="1" noRot="1" noChangeAspect="1" noMove="1" noResize="1" noEditPoints="1" noAdjustHandles="1" noChangeArrowheads="1" noChangeShapeType="1" noCrop="1"/>
              </p:cNvPicPr>
              <p:nvPr/>
            </p:nvPicPr>
            <p:blipFill>
              <a:blip r:embed="rId4"/>
              <a:stretch>
                <a:fillRect/>
              </a:stretch>
            </p:blipFill>
            <p:spPr>
              <a:xfrm>
                <a:off x="3009900" y="971550"/>
                <a:ext cx="3200400" cy="3200400"/>
              </a:xfrm>
              <a:prstGeom prst="rect">
                <a:avLst/>
              </a:prstGeom>
              <a:effectLst/>
            </p:spPr>
          </p:pic>
        </mc:Fallback>
      </mc:AlternateContent>
      <p:grpSp>
        <p:nvGrpSpPr>
          <p:cNvPr id="2" name="Group 1">
            <a:extLst>
              <a:ext uri="{FF2B5EF4-FFF2-40B4-BE49-F238E27FC236}">
                <a16:creationId xmlns:a16="http://schemas.microsoft.com/office/drawing/2014/main" id="{8B1CB2D3-7F2E-4BBB-A4C0-F0152E378114}"/>
              </a:ext>
            </a:extLst>
          </p:cNvPr>
          <p:cNvGrpSpPr/>
          <p:nvPr/>
        </p:nvGrpSpPr>
        <p:grpSpPr>
          <a:xfrm>
            <a:off x="390028" y="1778593"/>
            <a:ext cx="8363944" cy="1586315"/>
            <a:chOff x="390028" y="1459090"/>
            <a:chExt cx="8363944" cy="1586315"/>
          </a:xfrm>
        </p:grpSpPr>
        <p:pic>
          <p:nvPicPr>
            <p:cNvPr id="9" name="Picture 8" descr="Icon&#10;&#10;Description automatically generated">
              <a:extLst>
                <a:ext uri="{FF2B5EF4-FFF2-40B4-BE49-F238E27FC236}">
                  <a16:creationId xmlns:a16="http://schemas.microsoft.com/office/drawing/2014/main" id="{D5243EE8-CEEC-433B-BF3E-3FA20E992658}"/>
                </a:ext>
              </a:extLst>
            </p:cNvPr>
            <p:cNvPicPr>
              <a:picLocks noChangeAspect="1"/>
            </p:cNvPicPr>
            <p:nvPr/>
          </p:nvPicPr>
          <p:blipFill>
            <a:blip r:embed="rId5"/>
            <a:stretch>
              <a:fillRect/>
            </a:stretch>
          </p:blipFill>
          <p:spPr>
            <a:xfrm>
              <a:off x="390028" y="1477541"/>
              <a:ext cx="1766736" cy="1554480"/>
            </a:xfrm>
            <a:prstGeom prst="rect">
              <a:avLst/>
            </a:prstGeom>
          </p:spPr>
        </p:pic>
        <p:pic>
          <p:nvPicPr>
            <p:cNvPr id="11" name="Picture 10" descr="Icon&#10;&#10;Description automatically generated">
              <a:extLst>
                <a:ext uri="{FF2B5EF4-FFF2-40B4-BE49-F238E27FC236}">
                  <a16:creationId xmlns:a16="http://schemas.microsoft.com/office/drawing/2014/main" id="{ACF53CC3-AC13-4D5C-B2D4-E6F66F0795C8}"/>
                </a:ext>
              </a:extLst>
            </p:cNvPr>
            <p:cNvPicPr>
              <a:picLocks noChangeAspect="1"/>
            </p:cNvPicPr>
            <p:nvPr/>
          </p:nvPicPr>
          <p:blipFill>
            <a:blip r:embed="rId6"/>
            <a:stretch>
              <a:fillRect/>
            </a:stretch>
          </p:blipFill>
          <p:spPr>
            <a:xfrm>
              <a:off x="3688632" y="1459090"/>
              <a:ext cx="1766736" cy="1554480"/>
            </a:xfrm>
            <a:prstGeom prst="rect">
              <a:avLst/>
            </a:prstGeom>
          </p:spPr>
        </p:pic>
        <p:pic>
          <p:nvPicPr>
            <p:cNvPr id="13" name="Picture 12" descr="Icon&#10;&#10;Description automatically generated">
              <a:extLst>
                <a:ext uri="{FF2B5EF4-FFF2-40B4-BE49-F238E27FC236}">
                  <a16:creationId xmlns:a16="http://schemas.microsoft.com/office/drawing/2014/main" id="{453CD5BF-79BF-46A5-A9A1-E2D1B775B451}"/>
                </a:ext>
              </a:extLst>
            </p:cNvPr>
            <p:cNvPicPr>
              <a:picLocks noChangeAspect="1"/>
            </p:cNvPicPr>
            <p:nvPr/>
          </p:nvPicPr>
          <p:blipFill>
            <a:blip r:embed="rId7"/>
            <a:stretch>
              <a:fillRect/>
            </a:stretch>
          </p:blipFill>
          <p:spPr>
            <a:xfrm>
              <a:off x="5333988" y="1490925"/>
              <a:ext cx="1766736" cy="1554480"/>
            </a:xfrm>
            <a:prstGeom prst="rect">
              <a:avLst/>
            </a:prstGeom>
          </p:spPr>
        </p:pic>
        <p:pic>
          <p:nvPicPr>
            <p:cNvPr id="15" name="Picture 14" descr="Icon&#10;&#10;Description automatically generated">
              <a:extLst>
                <a:ext uri="{FF2B5EF4-FFF2-40B4-BE49-F238E27FC236}">
                  <a16:creationId xmlns:a16="http://schemas.microsoft.com/office/drawing/2014/main" id="{ED67A47F-A4D3-4DAC-846B-FAEEB3B8426D}"/>
                </a:ext>
              </a:extLst>
            </p:cNvPr>
            <p:cNvPicPr>
              <a:picLocks noChangeAspect="1"/>
            </p:cNvPicPr>
            <p:nvPr/>
          </p:nvPicPr>
          <p:blipFill>
            <a:blip r:embed="rId8"/>
            <a:stretch>
              <a:fillRect/>
            </a:stretch>
          </p:blipFill>
          <p:spPr>
            <a:xfrm>
              <a:off x="6987236" y="1459090"/>
              <a:ext cx="1766736" cy="1554480"/>
            </a:xfrm>
            <a:prstGeom prst="rect">
              <a:avLst/>
            </a:prstGeom>
          </p:spPr>
        </p:pic>
        <p:pic>
          <p:nvPicPr>
            <p:cNvPr id="17" name="Picture 16" descr="Icon&#10;&#10;Description automatically generated">
              <a:extLst>
                <a:ext uri="{FF2B5EF4-FFF2-40B4-BE49-F238E27FC236}">
                  <a16:creationId xmlns:a16="http://schemas.microsoft.com/office/drawing/2014/main" id="{691D6E13-D5CC-4341-8A1E-A31827CE63D8}"/>
                </a:ext>
              </a:extLst>
            </p:cNvPr>
            <p:cNvPicPr>
              <a:picLocks noChangeAspect="1"/>
            </p:cNvPicPr>
            <p:nvPr/>
          </p:nvPicPr>
          <p:blipFill>
            <a:blip r:embed="rId9"/>
            <a:stretch>
              <a:fillRect/>
            </a:stretch>
          </p:blipFill>
          <p:spPr>
            <a:xfrm>
              <a:off x="2039330" y="1490925"/>
              <a:ext cx="1766736" cy="1554480"/>
            </a:xfrm>
            <a:prstGeom prst="rect">
              <a:avLst/>
            </a:prstGeom>
          </p:spPr>
        </p:pic>
      </p:grpSp>
      <p:pic>
        <p:nvPicPr>
          <p:cNvPr id="7" name="Picture 6" descr="Logo&#10;&#10;Description automatically generated">
            <a:extLst>
              <a:ext uri="{FF2B5EF4-FFF2-40B4-BE49-F238E27FC236}">
                <a16:creationId xmlns:a16="http://schemas.microsoft.com/office/drawing/2014/main" id="{690EE3FF-419A-465F-B598-13F77B125083}"/>
              </a:ext>
            </a:extLst>
          </p:cNvPr>
          <p:cNvPicPr>
            <a:picLocks noChangeAspect="1"/>
          </p:cNvPicPr>
          <p:nvPr/>
        </p:nvPicPr>
        <p:blipFill>
          <a:blip r:embed="rId10"/>
          <a:stretch>
            <a:fillRect/>
          </a:stretch>
        </p:blipFill>
        <p:spPr>
          <a:xfrm>
            <a:off x="4018860" y="194345"/>
            <a:ext cx="1188720" cy="1188720"/>
          </a:xfrm>
          <a:prstGeom prst="rect">
            <a:avLst/>
          </a:prstGeom>
        </p:spPr>
      </p:pic>
      <p:pic>
        <p:nvPicPr>
          <p:cNvPr id="18" name="Shape 400">
            <a:extLst>
              <a:ext uri="{FF2B5EF4-FFF2-40B4-BE49-F238E27FC236}">
                <a16:creationId xmlns:a16="http://schemas.microsoft.com/office/drawing/2014/main" id="{C23F52CB-564A-43B5-9290-1E5AADE72B79}"/>
              </a:ext>
            </a:extLst>
          </p:cNvPr>
          <p:cNvPicPr preferRelativeResize="0">
            <a:picLocks noChangeAspect="1"/>
          </p:cNvPicPr>
          <p:nvPr/>
        </p:nvPicPr>
        <p:blipFill rotWithShape="1">
          <a:blip r:embed="rId11">
            <a:clrChange>
              <a:clrFrom>
                <a:srgbClr val="818386"/>
              </a:clrFrom>
              <a:clrTo>
                <a:srgbClr val="818386">
                  <a:alpha val="0"/>
                </a:srgbClr>
              </a:clrTo>
            </a:clrChange>
            <a:alphaModFix/>
          </a:blip>
          <a:srcRect l="30500" t="27498" r="30797" b="53553"/>
          <a:stretch/>
        </p:blipFill>
        <p:spPr>
          <a:xfrm>
            <a:off x="4018860" y="3760435"/>
            <a:ext cx="1188720" cy="1188720"/>
          </a:xfrm>
          <a:prstGeom prst="ellipse">
            <a:avLst/>
          </a:prstGeom>
          <a:noFill/>
          <a:ln>
            <a:noFill/>
          </a:ln>
        </p:spPr>
      </p:pic>
      <p:sp>
        <p:nvSpPr>
          <p:cNvPr id="20" name="TextBox 19">
            <a:extLst>
              <a:ext uri="{FF2B5EF4-FFF2-40B4-BE49-F238E27FC236}">
                <a16:creationId xmlns:a16="http://schemas.microsoft.com/office/drawing/2014/main" id="{9D6B7382-533D-4F62-9F8A-BB412A914479}"/>
              </a:ext>
            </a:extLst>
          </p:cNvPr>
          <p:cNvSpPr txBox="1"/>
          <p:nvPr/>
        </p:nvSpPr>
        <p:spPr>
          <a:xfrm>
            <a:off x="1140240" y="3444187"/>
            <a:ext cx="6939720" cy="1492716"/>
          </a:xfrm>
          <a:prstGeom prst="rect">
            <a:avLst/>
          </a:prstGeom>
          <a:noFill/>
          <a:effectLst>
            <a:outerShdw blurRad="12700" dist="38100" dir="7800000" algn="ctr" rotWithShape="0">
              <a:srgbClr val="D3C5A6"/>
            </a:outerShdw>
          </a:effectLst>
        </p:spPr>
        <p:txBody>
          <a:bodyPr wrap="none" bIns="91440" rtlCol="0" anchor="ctr">
            <a:spAutoFit/>
          </a:bodyPr>
          <a:lstStyle/>
          <a:p>
            <a:pPr algn="ctr"/>
            <a:r>
              <a:rPr lang="en-US" sz="8800" dirty="0">
                <a:solidFill>
                  <a:schemeClr val="bg1"/>
                </a:solidFill>
                <a:effectLst>
                  <a:reflection stA="45000" endPos="0" dir="5400000" sy="-100000" algn="bl" rotWithShape="0"/>
                </a:effectLst>
                <a:latin typeface="Haettenschweiler" panose="020B0706040902060204" pitchFamily="34" charset="0"/>
              </a:rPr>
              <a:t>#KidsNeedKiwanis</a:t>
            </a:r>
          </a:p>
        </p:txBody>
      </p:sp>
    </p:spTree>
    <p:extLst>
      <p:ext uri="{BB962C8B-B14F-4D97-AF65-F5344CB8AC3E}">
        <p14:creationId xmlns:p14="http://schemas.microsoft.com/office/powerpoint/2010/main" val="4208240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500"/>
                                        <p:tgtEl>
                                          <p:spTgt spid="2"/>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37" presetClass="emph" presetSubtype="128" accel="10000" decel="10000" fill="hold" nodeType="withEffect">
                                  <p:stCondLst>
                                    <p:cond delay="500"/>
                                  </p:stCondLst>
                                  <p:childTnLst>
                                    <p:animRot by="21600000">
                                      <p:cBhvr>
                                        <p:cTn id="22" dur="19500" fill="hold"/>
                                        <p:tgtEl>
                                          <p:spTgt spid="21"/>
                                        </p:tgtEl>
                                        <p:attrNameLst>
                                          <p:attrName>3d.view.rotation.y</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250" fill="hold"/>
                                        <p:tgtEl>
                                          <p:spTgt spid="20"/>
                                        </p:tgtEl>
                                        <p:attrNameLst>
                                          <p:attrName>ppt_w</p:attrName>
                                        </p:attrNameLst>
                                      </p:cBhvr>
                                      <p:tavLst>
                                        <p:tav tm="0">
                                          <p:val>
                                            <p:fltVal val="0"/>
                                          </p:val>
                                        </p:tav>
                                        <p:tav tm="100000">
                                          <p:val>
                                            <p:strVal val="#ppt_w"/>
                                          </p:val>
                                        </p:tav>
                                      </p:tavLst>
                                    </p:anim>
                                    <p:anim calcmode="lin" valueType="num">
                                      <p:cBhvr>
                                        <p:cTn id="28" dur="1250" fill="hold"/>
                                        <p:tgtEl>
                                          <p:spTgt spid="20"/>
                                        </p:tgtEl>
                                        <p:attrNameLst>
                                          <p:attrName>ppt_h</p:attrName>
                                        </p:attrNameLst>
                                      </p:cBhvr>
                                      <p:tavLst>
                                        <p:tav tm="0">
                                          <p:val>
                                            <p:fltVal val="0"/>
                                          </p:val>
                                        </p:tav>
                                        <p:tav tm="100000">
                                          <p:val>
                                            <p:strVal val="#ppt_h"/>
                                          </p:val>
                                        </p:tav>
                                      </p:tavLst>
                                    </p:anim>
                                    <p:animEffect transition="in" filter="fade">
                                      <p:cBhvr>
                                        <p:cTn id="29" dur="1250"/>
                                        <p:tgtEl>
                                          <p:spTgt spid="20"/>
                                        </p:tgtEl>
                                      </p:cBhvr>
                                    </p:animEffect>
                                  </p:childTnLst>
                                </p:cTn>
                              </p:par>
                              <p:par>
                                <p:cTn id="30" presetID="37" presetClass="emph" presetSubtype="128" accel="1500" decel="10000" fill="hold" nodeType="withEffect">
                                  <p:stCondLst>
                                    <p:cond delay="0"/>
                                  </p:stCondLst>
                                  <p:childTnLst>
                                    <p:animRot by="21600000">
                                      <p:cBhvr>
                                        <p:cTn id="31" dur="20000" fill="hold"/>
                                        <p:tgtEl>
                                          <p:spTgt spid="21"/>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9B786-C6F7-4762-9CC1-09BFA97F5CB1}"/>
              </a:ext>
            </a:extLst>
          </p:cNvPr>
          <p:cNvSpPr>
            <a:spLocks noGrp="1"/>
          </p:cNvSpPr>
          <p:nvPr>
            <p:ph type="title"/>
          </p:nvPr>
        </p:nvSpPr>
        <p:spPr>
          <a:xfrm>
            <a:off x="685800" y="2112114"/>
            <a:ext cx="7772400" cy="634603"/>
          </a:xfrm>
        </p:spPr>
        <p:txBody>
          <a:bodyPr/>
          <a:lstStyle/>
          <a:p>
            <a:pPr algn="ctr"/>
            <a:r>
              <a:rPr lang="en-US" dirty="0"/>
              <a:t>Questions </a:t>
            </a:r>
          </a:p>
        </p:txBody>
      </p:sp>
    </p:spTree>
    <p:extLst>
      <p:ext uri="{BB962C8B-B14F-4D97-AF65-F5344CB8AC3E}">
        <p14:creationId xmlns:p14="http://schemas.microsoft.com/office/powerpoint/2010/main" val="498934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1658E7A6-EA91-48E3-BCF8-64D4C934FB8E}"/>
              </a:ext>
            </a:extLst>
          </p:cNvPr>
          <p:cNvGrpSpPr/>
          <p:nvPr/>
        </p:nvGrpSpPr>
        <p:grpSpPr>
          <a:xfrm>
            <a:off x="3827843" y="1602015"/>
            <a:ext cx="1264229" cy="1429741"/>
            <a:chOff x="3827843" y="1602015"/>
            <a:chExt cx="1264229" cy="1429741"/>
          </a:xfrm>
        </p:grpSpPr>
        <p:sp>
          <p:nvSpPr>
            <p:cNvPr id="20" name="Flowchart: Connector 19">
              <a:extLst>
                <a:ext uri="{FF2B5EF4-FFF2-40B4-BE49-F238E27FC236}">
                  <a16:creationId xmlns:a16="http://schemas.microsoft.com/office/drawing/2014/main" id="{B1477FE0-BA86-4EC1-9F98-C914F46CA32F}"/>
                </a:ext>
              </a:extLst>
            </p:cNvPr>
            <p:cNvSpPr/>
            <p:nvPr/>
          </p:nvSpPr>
          <p:spPr>
            <a:xfrm>
              <a:off x="3827843" y="1602110"/>
              <a:ext cx="274319" cy="274319"/>
            </a:xfrm>
            <a:prstGeom prst="flowChartConnector">
              <a:avLst/>
            </a:prstGeom>
            <a:solidFill>
              <a:srgbClr val="D3C5A6"/>
            </a:solidFill>
            <a:ln w="28575">
              <a:solidFill>
                <a:srgbClr val="1A3049"/>
              </a:solidFill>
            </a:ln>
            <a:effectLst/>
          </p:spPr>
          <p:style>
            <a:lnRef idx="2">
              <a:scrgbClr r="0" g="0" b="0"/>
            </a:lnRef>
            <a:fillRef idx="1">
              <a:scrgbClr r="0" g="0" b="0"/>
            </a:fillRef>
            <a:effectRef idx="0">
              <a:scrgbClr r="0" g="0" b="0"/>
            </a:effectRef>
            <a:fontRef idx="minor">
              <a:schemeClr val="lt1"/>
            </a:fontRef>
          </p:style>
        </p:sp>
        <p:sp>
          <p:nvSpPr>
            <p:cNvPr id="21" name="Freeform: Shape 20">
              <a:extLst>
                <a:ext uri="{FF2B5EF4-FFF2-40B4-BE49-F238E27FC236}">
                  <a16:creationId xmlns:a16="http://schemas.microsoft.com/office/drawing/2014/main" id="{833A5395-6E9F-4043-8380-AB68DD323B4A}"/>
                </a:ext>
              </a:extLst>
            </p:cNvPr>
            <p:cNvSpPr/>
            <p:nvPr/>
          </p:nvSpPr>
          <p:spPr>
            <a:xfrm>
              <a:off x="4038917" y="1876525"/>
              <a:ext cx="1053155" cy="1155231"/>
            </a:xfrm>
            <a:custGeom>
              <a:avLst/>
              <a:gdLst>
                <a:gd name="connsiteX0" fmla="*/ 0 w 1053155"/>
                <a:gd name="connsiteY0" fmla="*/ 0 h 1155231"/>
                <a:gd name="connsiteX1" fmla="*/ 1053155 w 1053155"/>
                <a:gd name="connsiteY1" fmla="*/ 0 h 1155231"/>
                <a:gd name="connsiteX2" fmla="*/ 1053155 w 1053155"/>
                <a:gd name="connsiteY2" fmla="*/ 1155231 h 1155231"/>
                <a:gd name="connsiteX3" fmla="*/ 0 w 1053155"/>
                <a:gd name="connsiteY3" fmla="*/ 1155231 h 1155231"/>
                <a:gd name="connsiteX4" fmla="*/ 0 w 1053155"/>
                <a:gd name="connsiteY4" fmla="*/ 0 h 1155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155" h="1155231">
                  <a:moveTo>
                    <a:pt x="0" y="0"/>
                  </a:moveTo>
                  <a:lnTo>
                    <a:pt x="1053155" y="0"/>
                  </a:lnTo>
                  <a:lnTo>
                    <a:pt x="1053155" y="1155231"/>
                  </a:lnTo>
                  <a:lnTo>
                    <a:pt x="0" y="11552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020" tIns="33020" rIns="33020" bIns="33020" numCol="1" spcCol="1270" anchor="t" anchorCtr="0">
              <a:noAutofit/>
            </a:bodyPr>
            <a:lstStyle/>
            <a:p>
              <a:pPr marL="0" marR="0" lvl="0" indent="0" algn="l" defTabSz="577850" eaLnBrk="1" fontAlgn="auto" latinLnBrk="0" hangingPunct="1">
                <a:lnSpc>
                  <a:spcPct val="90000"/>
                </a:lnSpc>
                <a:spcBef>
                  <a:spcPct val="0"/>
                </a:spcBef>
                <a:spcAft>
                  <a:spcPct val="35000"/>
                </a:spcAft>
                <a:buClrTx/>
                <a:buSzTx/>
                <a:buFontTx/>
                <a:buNone/>
                <a:tabLst/>
                <a:defRPr/>
              </a:pPr>
              <a:r>
                <a:rPr lang="en-US" sz="1300" b="0" kern="1200" dirty="0">
                  <a:solidFill>
                    <a:schemeClr val="tx1"/>
                  </a:solidFill>
                  <a:latin typeface="+mn-lt"/>
                </a:rPr>
                <a:t>The plan was presented to the Kiwanis International Foundation</a:t>
              </a:r>
              <a:r>
                <a:rPr lang="en-US" sz="1300" kern="1200" dirty="0">
                  <a:solidFill>
                    <a:schemeClr val="tx1"/>
                  </a:solidFill>
                  <a:latin typeface="+mn-lt"/>
                </a:rPr>
                <a:t>, Kiwanis International European Federation, Kiwanis Asia-Pacific, Circle K International and Key Club International Boards.  </a:t>
              </a:r>
              <a:endParaRPr lang="en-US" sz="1300" b="1" kern="1200" dirty="0">
                <a:solidFill>
                  <a:schemeClr val="tx1"/>
                </a:solidFill>
                <a:latin typeface="+mn-lt"/>
              </a:endParaRPr>
            </a:p>
          </p:txBody>
        </p:sp>
        <p:sp>
          <p:nvSpPr>
            <p:cNvPr id="22" name="Freeform: Shape 21">
              <a:extLst>
                <a:ext uri="{FF2B5EF4-FFF2-40B4-BE49-F238E27FC236}">
                  <a16:creationId xmlns:a16="http://schemas.microsoft.com/office/drawing/2014/main" id="{F600C957-7D49-4A95-A18B-9630D31944C5}"/>
                </a:ext>
              </a:extLst>
            </p:cNvPr>
            <p:cNvSpPr/>
            <p:nvPr/>
          </p:nvSpPr>
          <p:spPr>
            <a:xfrm>
              <a:off x="4159448" y="1602015"/>
              <a:ext cx="812093" cy="274510"/>
            </a:xfrm>
            <a:custGeom>
              <a:avLst/>
              <a:gdLst>
                <a:gd name="connsiteX0" fmla="*/ 0 w 812093"/>
                <a:gd name="connsiteY0" fmla="*/ 0 h 274510"/>
                <a:gd name="connsiteX1" fmla="*/ 812093 w 812093"/>
                <a:gd name="connsiteY1" fmla="*/ 0 h 274510"/>
                <a:gd name="connsiteX2" fmla="*/ 812093 w 812093"/>
                <a:gd name="connsiteY2" fmla="*/ 274510 h 274510"/>
                <a:gd name="connsiteX3" fmla="*/ 0 w 812093"/>
                <a:gd name="connsiteY3" fmla="*/ 274510 h 274510"/>
                <a:gd name="connsiteX4" fmla="*/ 0 w 812093"/>
                <a:gd name="connsiteY4" fmla="*/ 0 h 274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093" h="274510">
                  <a:moveTo>
                    <a:pt x="0" y="0"/>
                  </a:moveTo>
                  <a:lnTo>
                    <a:pt x="812093" y="0"/>
                  </a:lnTo>
                  <a:lnTo>
                    <a:pt x="812093" y="274510"/>
                  </a:lnTo>
                  <a:lnTo>
                    <a:pt x="0" y="2745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en-US" sz="1800" b="1" kern="1200" dirty="0">
                  <a:solidFill>
                    <a:schemeClr val="tx1"/>
                  </a:solidFill>
                  <a:latin typeface="+mn-lt"/>
                </a:rPr>
                <a:t>2014-2015</a:t>
              </a:r>
            </a:p>
          </p:txBody>
        </p:sp>
      </p:grpSp>
      <p:grpSp>
        <p:nvGrpSpPr>
          <p:cNvPr id="37" name="Group 36">
            <a:extLst>
              <a:ext uri="{FF2B5EF4-FFF2-40B4-BE49-F238E27FC236}">
                <a16:creationId xmlns:a16="http://schemas.microsoft.com/office/drawing/2014/main" id="{B337660D-0C4A-4027-8BAC-0E11C7529123}"/>
              </a:ext>
            </a:extLst>
          </p:cNvPr>
          <p:cNvGrpSpPr/>
          <p:nvPr/>
        </p:nvGrpSpPr>
        <p:grpSpPr>
          <a:xfrm>
            <a:off x="2538033" y="1602015"/>
            <a:ext cx="1232525" cy="1429741"/>
            <a:chOff x="2538033" y="1602015"/>
            <a:chExt cx="1232525" cy="1429741"/>
          </a:xfrm>
        </p:grpSpPr>
        <p:sp>
          <p:nvSpPr>
            <p:cNvPr id="16" name="Flowchart: Connector 15">
              <a:extLst>
                <a:ext uri="{FF2B5EF4-FFF2-40B4-BE49-F238E27FC236}">
                  <a16:creationId xmlns:a16="http://schemas.microsoft.com/office/drawing/2014/main" id="{519F0ECC-6A0C-493D-9BAF-1BC046C20324}"/>
                </a:ext>
              </a:extLst>
            </p:cNvPr>
            <p:cNvSpPr/>
            <p:nvPr/>
          </p:nvSpPr>
          <p:spPr>
            <a:xfrm>
              <a:off x="2538033" y="1602110"/>
              <a:ext cx="274319" cy="274319"/>
            </a:xfrm>
            <a:prstGeom prst="flowChartConnector">
              <a:avLst/>
            </a:prstGeom>
            <a:solidFill>
              <a:srgbClr val="D3C5A6"/>
            </a:solidFill>
            <a:ln w="28575">
              <a:solidFill>
                <a:srgbClr val="1A3049"/>
              </a:solidFill>
            </a:ln>
            <a:effectLst/>
          </p:spPr>
          <p:style>
            <a:lnRef idx="2">
              <a:scrgbClr r="0" g="0" b="0"/>
            </a:lnRef>
            <a:fillRef idx="1">
              <a:scrgbClr r="0" g="0" b="0"/>
            </a:fillRef>
            <a:effectRef idx="0">
              <a:scrgbClr r="0" g="0" b="0"/>
            </a:effectRef>
            <a:fontRef idx="minor">
              <a:schemeClr val="lt1"/>
            </a:fontRef>
          </p:style>
        </p:sp>
        <p:sp>
          <p:nvSpPr>
            <p:cNvPr id="17" name="Freeform: Shape 16">
              <a:extLst>
                <a:ext uri="{FF2B5EF4-FFF2-40B4-BE49-F238E27FC236}">
                  <a16:creationId xmlns:a16="http://schemas.microsoft.com/office/drawing/2014/main" id="{B058070A-18DB-4E45-9ACF-2EECF8D2228A}"/>
                </a:ext>
              </a:extLst>
            </p:cNvPr>
            <p:cNvSpPr/>
            <p:nvPr/>
          </p:nvSpPr>
          <p:spPr>
            <a:xfrm>
              <a:off x="2780811" y="1876525"/>
              <a:ext cx="989747" cy="1155231"/>
            </a:xfrm>
            <a:custGeom>
              <a:avLst/>
              <a:gdLst>
                <a:gd name="connsiteX0" fmla="*/ 0 w 989747"/>
                <a:gd name="connsiteY0" fmla="*/ 0 h 1155231"/>
                <a:gd name="connsiteX1" fmla="*/ 989747 w 989747"/>
                <a:gd name="connsiteY1" fmla="*/ 0 h 1155231"/>
                <a:gd name="connsiteX2" fmla="*/ 989747 w 989747"/>
                <a:gd name="connsiteY2" fmla="*/ 1155231 h 1155231"/>
                <a:gd name="connsiteX3" fmla="*/ 0 w 989747"/>
                <a:gd name="connsiteY3" fmla="*/ 1155231 h 1155231"/>
                <a:gd name="connsiteX4" fmla="*/ 0 w 989747"/>
                <a:gd name="connsiteY4" fmla="*/ 0 h 1155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747" h="1155231">
                  <a:moveTo>
                    <a:pt x="0" y="0"/>
                  </a:moveTo>
                  <a:lnTo>
                    <a:pt x="989747" y="0"/>
                  </a:lnTo>
                  <a:lnTo>
                    <a:pt x="989747" y="1155231"/>
                  </a:lnTo>
                  <a:lnTo>
                    <a:pt x="0" y="11552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020" tIns="33020" rIns="33020" bIns="33020" numCol="1" spcCol="1270" anchor="t" anchorCtr="0">
              <a:noAutofit/>
            </a:bodyPr>
            <a:lstStyle/>
            <a:p>
              <a:pPr>
                <a:spcBef>
                  <a:spcPct val="0"/>
                </a:spcBef>
                <a:defRPr/>
              </a:pPr>
              <a:r>
                <a:rPr lang="en-US" sz="1300" b="0" kern="1200" dirty="0">
                  <a:solidFill>
                    <a:schemeClr val="tx1"/>
                  </a:solidFill>
                  <a:latin typeface="+mn-lt"/>
                </a:rPr>
                <a:t>In April, the Kiwanis </a:t>
              </a:r>
              <a:r>
                <a:rPr lang="en-US" sz="1300" kern="1200" dirty="0">
                  <a:solidFill>
                    <a:schemeClr val="tx1"/>
                  </a:solidFill>
                </a:rPr>
                <a:t>International </a:t>
              </a:r>
              <a:r>
                <a:rPr lang="en-US" sz="1300" b="0" kern="1200" dirty="0">
                  <a:solidFill>
                    <a:schemeClr val="tx1"/>
                  </a:solidFill>
                  <a:latin typeface="+mn-lt"/>
                </a:rPr>
                <a:t>board approved the new strategic plan.</a:t>
              </a:r>
              <a:r>
                <a:rPr lang="en-US" sz="1300" kern="1200" dirty="0">
                  <a:solidFill>
                    <a:schemeClr val="tx1"/>
                  </a:solidFill>
                </a:rPr>
                <a:t> </a:t>
              </a:r>
              <a:endParaRPr lang="en-US" sz="1200" b="0" kern="1200" dirty="0">
                <a:solidFill>
                  <a:schemeClr val="tx1"/>
                </a:solidFill>
                <a:latin typeface="+mn-lt"/>
              </a:endParaRPr>
            </a:p>
          </p:txBody>
        </p:sp>
        <p:sp>
          <p:nvSpPr>
            <p:cNvPr id="18" name="Freeform: Shape 17">
              <a:extLst>
                <a:ext uri="{FF2B5EF4-FFF2-40B4-BE49-F238E27FC236}">
                  <a16:creationId xmlns:a16="http://schemas.microsoft.com/office/drawing/2014/main" id="{66802161-08B0-45E6-92C9-3F097718F123}"/>
                </a:ext>
              </a:extLst>
            </p:cNvPr>
            <p:cNvSpPr/>
            <p:nvPr/>
          </p:nvSpPr>
          <p:spPr>
            <a:xfrm>
              <a:off x="2869638" y="1602015"/>
              <a:ext cx="812093" cy="274510"/>
            </a:xfrm>
            <a:custGeom>
              <a:avLst/>
              <a:gdLst>
                <a:gd name="connsiteX0" fmla="*/ 0 w 812093"/>
                <a:gd name="connsiteY0" fmla="*/ 0 h 274510"/>
                <a:gd name="connsiteX1" fmla="*/ 812093 w 812093"/>
                <a:gd name="connsiteY1" fmla="*/ 0 h 274510"/>
                <a:gd name="connsiteX2" fmla="*/ 812093 w 812093"/>
                <a:gd name="connsiteY2" fmla="*/ 274510 h 274510"/>
                <a:gd name="connsiteX3" fmla="*/ 0 w 812093"/>
                <a:gd name="connsiteY3" fmla="*/ 274510 h 274510"/>
                <a:gd name="connsiteX4" fmla="*/ 0 w 812093"/>
                <a:gd name="connsiteY4" fmla="*/ 0 h 274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093" h="274510">
                  <a:moveTo>
                    <a:pt x="0" y="0"/>
                  </a:moveTo>
                  <a:lnTo>
                    <a:pt x="812093" y="0"/>
                  </a:lnTo>
                  <a:lnTo>
                    <a:pt x="812093" y="274510"/>
                  </a:lnTo>
                  <a:lnTo>
                    <a:pt x="0" y="2745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b"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800" b="1" kern="1200" dirty="0">
                  <a:solidFill>
                    <a:schemeClr val="tx1"/>
                  </a:solidFill>
                  <a:latin typeface="+mn-lt"/>
                </a:rPr>
                <a:t>2014</a:t>
              </a:r>
              <a:endParaRPr lang="en-US" sz="1800" b="0" kern="1200" dirty="0">
                <a:solidFill>
                  <a:schemeClr val="tx1"/>
                </a:solidFill>
                <a:latin typeface="+mn-lt"/>
              </a:endParaRPr>
            </a:p>
          </p:txBody>
        </p:sp>
      </p:grpSp>
      <p:sp>
        <p:nvSpPr>
          <p:cNvPr id="3" name="Title 2">
            <a:extLst>
              <a:ext uri="{FF2B5EF4-FFF2-40B4-BE49-F238E27FC236}">
                <a16:creationId xmlns:a16="http://schemas.microsoft.com/office/drawing/2014/main" id="{03935E4E-815F-4466-A144-E5E1657DF99B}"/>
              </a:ext>
            </a:extLst>
          </p:cNvPr>
          <p:cNvSpPr>
            <a:spLocks noGrp="1"/>
          </p:cNvSpPr>
          <p:nvPr>
            <p:ph type="title"/>
          </p:nvPr>
        </p:nvSpPr>
        <p:spPr/>
        <p:txBody>
          <a:bodyPr/>
          <a:lstStyle/>
          <a:p>
            <a:r>
              <a:rPr lang="en-US" dirty="0"/>
              <a:t>A brief history</a:t>
            </a:r>
          </a:p>
        </p:txBody>
      </p:sp>
      <p:grpSp>
        <p:nvGrpSpPr>
          <p:cNvPr id="35" name="Group 34">
            <a:extLst>
              <a:ext uri="{FF2B5EF4-FFF2-40B4-BE49-F238E27FC236}">
                <a16:creationId xmlns:a16="http://schemas.microsoft.com/office/drawing/2014/main" id="{CCBC1D31-C803-4033-8801-9D78B5968552}"/>
              </a:ext>
            </a:extLst>
          </p:cNvPr>
          <p:cNvGrpSpPr/>
          <p:nvPr/>
        </p:nvGrpSpPr>
        <p:grpSpPr>
          <a:xfrm>
            <a:off x="69248" y="1602015"/>
            <a:ext cx="1118393" cy="1429741"/>
            <a:chOff x="69248" y="1602015"/>
            <a:chExt cx="1118393" cy="1429741"/>
          </a:xfrm>
        </p:grpSpPr>
        <p:sp>
          <p:nvSpPr>
            <p:cNvPr id="7" name="Flowchart: Connector 6">
              <a:extLst>
                <a:ext uri="{FF2B5EF4-FFF2-40B4-BE49-F238E27FC236}">
                  <a16:creationId xmlns:a16="http://schemas.microsoft.com/office/drawing/2014/main" id="{CAE22455-CCF6-49E7-9A35-1F9A9C0A37D0}"/>
                </a:ext>
              </a:extLst>
            </p:cNvPr>
            <p:cNvSpPr/>
            <p:nvPr/>
          </p:nvSpPr>
          <p:spPr>
            <a:xfrm>
              <a:off x="69248" y="1602015"/>
              <a:ext cx="274510" cy="274510"/>
            </a:xfrm>
            <a:prstGeom prst="flowChartConnector">
              <a:avLst/>
            </a:prstGeom>
            <a:solidFill>
              <a:srgbClr val="D3C5A6"/>
            </a:solidFill>
            <a:ln w="28575">
              <a:solidFill>
                <a:srgbClr val="1A3049"/>
              </a:solidFill>
            </a:ln>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72D0B22A-CB04-4DB6-A781-4C602133096D}"/>
                </a:ext>
              </a:extLst>
            </p:cNvPr>
            <p:cNvSpPr/>
            <p:nvPr/>
          </p:nvSpPr>
          <p:spPr>
            <a:xfrm>
              <a:off x="310766" y="1876525"/>
              <a:ext cx="865456" cy="1155231"/>
            </a:xfrm>
            <a:custGeom>
              <a:avLst/>
              <a:gdLst>
                <a:gd name="connsiteX0" fmla="*/ 0 w 865456"/>
                <a:gd name="connsiteY0" fmla="*/ 0 h 1155231"/>
                <a:gd name="connsiteX1" fmla="*/ 865456 w 865456"/>
                <a:gd name="connsiteY1" fmla="*/ 0 h 1155231"/>
                <a:gd name="connsiteX2" fmla="*/ 865456 w 865456"/>
                <a:gd name="connsiteY2" fmla="*/ 1155231 h 1155231"/>
                <a:gd name="connsiteX3" fmla="*/ 0 w 865456"/>
                <a:gd name="connsiteY3" fmla="*/ 1155231 h 1155231"/>
                <a:gd name="connsiteX4" fmla="*/ 0 w 865456"/>
                <a:gd name="connsiteY4" fmla="*/ 0 h 1155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456" h="1155231">
                  <a:moveTo>
                    <a:pt x="0" y="0"/>
                  </a:moveTo>
                  <a:lnTo>
                    <a:pt x="865456" y="0"/>
                  </a:lnTo>
                  <a:lnTo>
                    <a:pt x="865456" y="1155231"/>
                  </a:lnTo>
                  <a:lnTo>
                    <a:pt x="0" y="11552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020" tIns="33020" rIns="33020" bIns="33020" numCol="1" spcCol="1270" anchor="t" anchorCtr="0">
              <a:noAutofit/>
            </a:bodyPr>
            <a:lstStyle/>
            <a:p>
              <a:pPr defTabSz="577850">
                <a:lnSpc>
                  <a:spcPct val="90000"/>
                </a:lnSpc>
                <a:spcBef>
                  <a:spcPct val="0"/>
                </a:spcBef>
                <a:spcAft>
                  <a:spcPct val="35000"/>
                </a:spcAft>
              </a:pPr>
              <a:r>
                <a:rPr lang="en-US" sz="1300" b="0" u="none" strike="noStrike" kern="1200" cap="none" dirty="0">
                  <a:solidFill>
                    <a:schemeClr val="tx1"/>
                  </a:solidFill>
                  <a:latin typeface="+mn-lt"/>
                  <a:ea typeface="Arial"/>
                  <a:cs typeface="Arial"/>
                  <a:sym typeface="Arial"/>
                </a:rPr>
                <a:t>Personal interviews and focus groups</a:t>
              </a:r>
              <a:r>
                <a:rPr lang="en-US" sz="1300" kern="1200" dirty="0">
                  <a:solidFill>
                    <a:schemeClr val="tx1"/>
                  </a:solidFill>
                  <a:ea typeface="Arial"/>
                  <a:cs typeface="Arial"/>
                </a:rPr>
                <a:t> began.</a:t>
              </a:r>
              <a:endParaRPr lang="en-US" sz="1300" kern="1200" dirty="0">
                <a:solidFill>
                  <a:schemeClr val="tx1"/>
                </a:solidFill>
                <a:latin typeface="+mn-lt"/>
              </a:endParaRPr>
            </a:p>
          </p:txBody>
        </p:sp>
        <p:sp>
          <p:nvSpPr>
            <p:cNvPr id="10" name="Freeform: Shape 9">
              <a:extLst>
                <a:ext uri="{FF2B5EF4-FFF2-40B4-BE49-F238E27FC236}">
                  <a16:creationId xmlns:a16="http://schemas.microsoft.com/office/drawing/2014/main" id="{3449CD86-506B-4D23-BDDF-20CB472B0C13}"/>
                </a:ext>
              </a:extLst>
            </p:cNvPr>
            <p:cNvSpPr/>
            <p:nvPr/>
          </p:nvSpPr>
          <p:spPr>
            <a:xfrm>
              <a:off x="375548" y="1602015"/>
              <a:ext cx="812093" cy="274510"/>
            </a:xfrm>
            <a:custGeom>
              <a:avLst/>
              <a:gdLst>
                <a:gd name="connsiteX0" fmla="*/ 0 w 812093"/>
                <a:gd name="connsiteY0" fmla="*/ 0 h 274510"/>
                <a:gd name="connsiteX1" fmla="*/ 812093 w 812093"/>
                <a:gd name="connsiteY1" fmla="*/ 0 h 274510"/>
                <a:gd name="connsiteX2" fmla="*/ 812093 w 812093"/>
                <a:gd name="connsiteY2" fmla="*/ 274510 h 274510"/>
                <a:gd name="connsiteX3" fmla="*/ 0 w 812093"/>
                <a:gd name="connsiteY3" fmla="*/ 274510 h 274510"/>
                <a:gd name="connsiteX4" fmla="*/ 0 w 812093"/>
                <a:gd name="connsiteY4" fmla="*/ 0 h 274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093" h="274510">
                  <a:moveTo>
                    <a:pt x="0" y="0"/>
                  </a:moveTo>
                  <a:lnTo>
                    <a:pt x="812093" y="0"/>
                  </a:lnTo>
                  <a:lnTo>
                    <a:pt x="812093" y="274510"/>
                  </a:lnTo>
                  <a:lnTo>
                    <a:pt x="0" y="2745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en-US" sz="1800" b="1" kern="1200" dirty="0">
                  <a:solidFill>
                    <a:schemeClr val="tx1"/>
                  </a:solidFill>
                  <a:latin typeface="+mn-lt"/>
                </a:rPr>
                <a:t>2012</a:t>
              </a:r>
              <a:r>
                <a:rPr lang="en-US" sz="1300" kern="1200" dirty="0">
                  <a:solidFill>
                    <a:schemeClr val="tx1"/>
                  </a:solidFill>
                  <a:latin typeface="+mn-lt"/>
                </a:rPr>
                <a:t> </a:t>
              </a:r>
            </a:p>
          </p:txBody>
        </p:sp>
      </p:grpSp>
      <p:grpSp>
        <p:nvGrpSpPr>
          <p:cNvPr id="36" name="Group 35">
            <a:extLst>
              <a:ext uri="{FF2B5EF4-FFF2-40B4-BE49-F238E27FC236}">
                <a16:creationId xmlns:a16="http://schemas.microsoft.com/office/drawing/2014/main" id="{9BF6C80D-E401-4C46-A836-04EEDFD400A2}"/>
              </a:ext>
            </a:extLst>
          </p:cNvPr>
          <p:cNvGrpSpPr/>
          <p:nvPr/>
        </p:nvGrpSpPr>
        <p:grpSpPr>
          <a:xfrm>
            <a:off x="1271512" y="1602015"/>
            <a:ext cx="1247336" cy="1429741"/>
            <a:chOff x="1271512" y="1602015"/>
            <a:chExt cx="1247336" cy="1429741"/>
          </a:xfrm>
        </p:grpSpPr>
        <p:sp>
          <p:nvSpPr>
            <p:cNvPr id="11" name="Flowchart: Connector 10">
              <a:extLst>
                <a:ext uri="{FF2B5EF4-FFF2-40B4-BE49-F238E27FC236}">
                  <a16:creationId xmlns:a16="http://schemas.microsoft.com/office/drawing/2014/main" id="{25C32D93-E36F-4D82-BB30-980FBEEFDD36}"/>
                </a:ext>
              </a:extLst>
            </p:cNvPr>
            <p:cNvSpPr/>
            <p:nvPr/>
          </p:nvSpPr>
          <p:spPr>
            <a:xfrm>
              <a:off x="1271512" y="1602015"/>
              <a:ext cx="274510" cy="274510"/>
            </a:xfrm>
            <a:prstGeom prst="flowChartConnector">
              <a:avLst/>
            </a:prstGeom>
            <a:solidFill>
              <a:srgbClr val="D3C5A6"/>
            </a:solidFill>
            <a:ln w="28575">
              <a:solidFill>
                <a:srgbClr val="1A3049"/>
              </a:solid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1E982D38-4059-4471-8574-7760A7D2DFE6}"/>
                </a:ext>
              </a:extLst>
            </p:cNvPr>
            <p:cNvSpPr/>
            <p:nvPr/>
          </p:nvSpPr>
          <p:spPr>
            <a:xfrm>
              <a:off x="1499671" y="1876525"/>
              <a:ext cx="1019177" cy="1155231"/>
            </a:xfrm>
            <a:custGeom>
              <a:avLst/>
              <a:gdLst>
                <a:gd name="connsiteX0" fmla="*/ 0 w 1019177"/>
                <a:gd name="connsiteY0" fmla="*/ 0 h 1155231"/>
                <a:gd name="connsiteX1" fmla="*/ 1019177 w 1019177"/>
                <a:gd name="connsiteY1" fmla="*/ 0 h 1155231"/>
                <a:gd name="connsiteX2" fmla="*/ 1019177 w 1019177"/>
                <a:gd name="connsiteY2" fmla="*/ 1155231 h 1155231"/>
                <a:gd name="connsiteX3" fmla="*/ 0 w 1019177"/>
                <a:gd name="connsiteY3" fmla="*/ 1155231 h 1155231"/>
                <a:gd name="connsiteX4" fmla="*/ 0 w 1019177"/>
                <a:gd name="connsiteY4" fmla="*/ 0 h 1155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77" h="1155231">
                  <a:moveTo>
                    <a:pt x="0" y="0"/>
                  </a:moveTo>
                  <a:lnTo>
                    <a:pt x="1019177" y="0"/>
                  </a:lnTo>
                  <a:lnTo>
                    <a:pt x="1019177" y="1155231"/>
                  </a:lnTo>
                  <a:lnTo>
                    <a:pt x="0" y="11552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020" tIns="33020" rIns="33020" bIns="33020" numCol="1" spcCol="1270" anchor="t" anchorCtr="0">
              <a:noAutofit/>
            </a:bodyPr>
            <a:lstStyle/>
            <a:p>
              <a:pPr marL="0" lvl="0" indent="0" algn="l" defTabSz="577850">
                <a:lnSpc>
                  <a:spcPct val="90000"/>
                </a:lnSpc>
                <a:spcBef>
                  <a:spcPct val="0"/>
                </a:spcBef>
                <a:spcAft>
                  <a:spcPct val="35000"/>
                </a:spcAft>
                <a:buNone/>
              </a:pPr>
              <a:r>
                <a:rPr lang="en-US" sz="1300" kern="1200" dirty="0">
                  <a:solidFill>
                    <a:schemeClr val="tx1"/>
                  </a:solidFill>
                  <a:latin typeface="+mn-lt"/>
                </a:rPr>
                <a:t>The board began creating a new vision.</a:t>
              </a:r>
            </a:p>
          </p:txBody>
        </p:sp>
        <p:sp>
          <p:nvSpPr>
            <p:cNvPr id="14" name="Freeform: Shape 13">
              <a:extLst>
                <a:ext uri="{FF2B5EF4-FFF2-40B4-BE49-F238E27FC236}">
                  <a16:creationId xmlns:a16="http://schemas.microsoft.com/office/drawing/2014/main" id="{73DDB668-F64F-46BF-89A5-825F48F78DD7}"/>
                </a:ext>
              </a:extLst>
            </p:cNvPr>
            <p:cNvSpPr/>
            <p:nvPr/>
          </p:nvSpPr>
          <p:spPr>
            <a:xfrm>
              <a:off x="1603213" y="1602015"/>
              <a:ext cx="812093" cy="274510"/>
            </a:xfrm>
            <a:custGeom>
              <a:avLst/>
              <a:gdLst>
                <a:gd name="connsiteX0" fmla="*/ 0 w 812093"/>
                <a:gd name="connsiteY0" fmla="*/ 0 h 274510"/>
                <a:gd name="connsiteX1" fmla="*/ 812093 w 812093"/>
                <a:gd name="connsiteY1" fmla="*/ 0 h 274510"/>
                <a:gd name="connsiteX2" fmla="*/ 812093 w 812093"/>
                <a:gd name="connsiteY2" fmla="*/ 274510 h 274510"/>
                <a:gd name="connsiteX3" fmla="*/ 0 w 812093"/>
                <a:gd name="connsiteY3" fmla="*/ 274510 h 274510"/>
                <a:gd name="connsiteX4" fmla="*/ 0 w 812093"/>
                <a:gd name="connsiteY4" fmla="*/ 0 h 274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093" h="274510">
                  <a:moveTo>
                    <a:pt x="0" y="0"/>
                  </a:moveTo>
                  <a:lnTo>
                    <a:pt x="812093" y="0"/>
                  </a:lnTo>
                  <a:lnTo>
                    <a:pt x="812093" y="274510"/>
                  </a:lnTo>
                  <a:lnTo>
                    <a:pt x="0" y="2745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en-US" sz="1800" b="1" kern="1200" dirty="0">
                  <a:solidFill>
                    <a:schemeClr val="tx1"/>
                  </a:solidFill>
                  <a:latin typeface="+mn-lt"/>
                </a:rPr>
                <a:t>2013</a:t>
              </a:r>
              <a:endParaRPr lang="en-US" sz="1100" b="1" kern="1200" dirty="0">
                <a:solidFill>
                  <a:schemeClr val="tx1"/>
                </a:solidFill>
                <a:latin typeface="+mn-lt"/>
              </a:endParaRPr>
            </a:p>
          </p:txBody>
        </p:sp>
      </p:grpSp>
      <p:grpSp>
        <p:nvGrpSpPr>
          <p:cNvPr id="39" name="Group 38">
            <a:extLst>
              <a:ext uri="{FF2B5EF4-FFF2-40B4-BE49-F238E27FC236}">
                <a16:creationId xmlns:a16="http://schemas.microsoft.com/office/drawing/2014/main" id="{9463DBA0-3F43-4A19-B6EC-31CF44AF6356}"/>
              </a:ext>
            </a:extLst>
          </p:cNvPr>
          <p:cNvGrpSpPr/>
          <p:nvPr/>
        </p:nvGrpSpPr>
        <p:grpSpPr>
          <a:xfrm>
            <a:off x="5149262" y="1602015"/>
            <a:ext cx="1415721" cy="1451970"/>
            <a:chOff x="5149262" y="1602015"/>
            <a:chExt cx="1415721" cy="1451970"/>
          </a:xfrm>
        </p:grpSpPr>
        <p:sp>
          <p:nvSpPr>
            <p:cNvPr id="23" name="Oval 22">
              <a:extLst>
                <a:ext uri="{FF2B5EF4-FFF2-40B4-BE49-F238E27FC236}">
                  <a16:creationId xmlns:a16="http://schemas.microsoft.com/office/drawing/2014/main" id="{9586E36E-0ECE-47D6-9615-9375983E306C}"/>
                </a:ext>
              </a:extLst>
            </p:cNvPr>
            <p:cNvSpPr/>
            <p:nvPr/>
          </p:nvSpPr>
          <p:spPr>
            <a:xfrm>
              <a:off x="5149262" y="1602015"/>
              <a:ext cx="274510" cy="274510"/>
            </a:xfrm>
            <a:prstGeom prst="ellipse">
              <a:avLst/>
            </a:prstGeom>
            <a:solidFill>
              <a:srgbClr val="D3C5A6"/>
            </a:solidFill>
            <a:ln w="28575">
              <a:solidFill>
                <a:srgbClr val="1A3049"/>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5" name="Freeform: Shape 24">
              <a:extLst>
                <a:ext uri="{FF2B5EF4-FFF2-40B4-BE49-F238E27FC236}">
                  <a16:creationId xmlns:a16="http://schemas.microsoft.com/office/drawing/2014/main" id="{2CB07922-9008-4F17-A81E-9EDC8290DD6F}"/>
                </a:ext>
              </a:extLst>
            </p:cNvPr>
            <p:cNvSpPr/>
            <p:nvPr/>
          </p:nvSpPr>
          <p:spPr>
            <a:xfrm>
              <a:off x="5381723" y="1898754"/>
              <a:ext cx="1183260" cy="1155231"/>
            </a:xfrm>
            <a:custGeom>
              <a:avLst/>
              <a:gdLst>
                <a:gd name="connsiteX0" fmla="*/ 0 w 1183260"/>
                <a:gd name="connsiteY0" fmla="*/ 0 h 1155231"/>
                <a:gd name="connsiteX1" fmla="*/ 1183260 w 1183260"/>
                <a:gd name="connsiteY1" fmla="*/ 0 h 1155231"/>
                <a:gd name="connsiteX2" fmla="*/ 1183260 w 1183260"/>
                <a:gd name="connsiteY2" fmla="*/ 1155231 h 1155231"/>
                <a:gd name="connsiteX3" fmla="*/ 0 w 1183260"/>
                <a:gd name="connsiteY3" fmla="*/ 1155231 h 1155231"/>
                <a:gd name="connsiteX4" fmla="*/ 0 w 1183260"/>
                <a:gd name="connsiteY4" fmla="*/ 0 h 1155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260" h="1155231">
                  <a:moveTo>
                    <a:pt x="0" y="0"/>
                  </a:moveTo>
                  <a:lnTo>
                    <a:pt x="1183260" y="0"/>
                  </a:lnTo>
                  <a:lnTo>
                    <a:pt x="1183260" y="1155231"/>
                  </a:lnTo>
                  <a:lnTo>
                    <a:pt x="0" y="11552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020" tIns="33020" rIns="33020" bIns="33020" numCol="1" spcCol="1270" anchor="t" anchorCtr="0">
              <a:noAutofit/>
            </a:bodyPr>
            <a:lstStyle/>
            <a:p>
              <a:pPr defTabSz="577850">
                <a:lnSpc>
                  <a:spcPct val="90000"/>
                </a:lnSpc>
                <a:spcBef>
                  <a:spcPct val="0"/>
                </a:spcBef>
                <a:spcAft>
                  <a:spcPct val="35000"/>
                </a:spcAft>
              </a:pPr>
              <a:r>
                <a:rPr lang="en-US" sz="1300" kern="1200" dirty="0">
                  <a:solidFill>
                    <a:schemeClr val="tx1"/>
                  </a:solidFill>
                </a:rPr>
                <a:t>Presentations to governors, governors-elect, districts and clubs. </a:t>
              </a:r>
              <a:endParaRPr lang="en-US" sz="1300" b="0" kern="1200" dirty="0">
                <a:solidFill>
                  <a:schemeClr val="tx1"/>
                </a:solidFill>
                <a:latin typeface="+mn-lt"/>
              </a:endParaRPr>
            </a:p>
          </p:txBody>
        </p:sp>
        <p:sp>
          <p:nvSpPr>
            <p:cNvPr id="26" name="Freeform: Shape 25">
              <a:extLst>
                <a:ext uri="{FF2B5EF4-FFF2-40B4-BE49-F238E27FC236}">
                  <a16:creationId xmlns:a16="http://schemas.microsoft.com/office/drawing/2014/main" id="{E39E2195-1794-48A4-A1C3-4BA57F660786}"/>
                </a:ext>
              </a:extLst>
            </p:cNvPr>
            <p:cNvSpPr/>
            <p:nvPr/>
          </p:nvSpPr>
          <p:spPr>
            <a:xfrm>
              <a:off x="5480962" y="1602015"/>
              <a:ext cx="812093" cy="274510"/>
            </a:xfrm>
            <a:custGeom>
              <a:avLst/>
              <a:gdLst>
                <a:gd name="connsiteX0" fmla="*/ 0 w 812093"/>
                <a:gd name="connsiteY0" fmla="*/ 0 h 274510"/>
                <a:gd name="connsiteX1" fmla="*/ 812093 w 812093"/>
                <a:gd name="connsiteY1" fmla="*/ 0 h 274510"/>
                <a:gd name="connsiteX2" fmla="*/ 812093 w 812093"/>
                <a:gd name="connsiteY2" fmla="*/ 274510 h 274510"/>
                <a:gd name="connsiteX3" fmla="*/ 0 w 812093"/>
                <a:gd name="connsiteY3" fmla="*/ 274510 h 274510"/>
                <a:gd name="connsiteX4" fmla="*/ 0 w 812093"/>
                <a:gd name="connsiteY4" fmla="*/ 0 h 274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093" h="274510">
                  <a:moveTo>
                    <a:pt x="0" y="0"/>
                  </a:moveTo>
                  <a:lnTo>
                    <a:pt x="812093" y="0"/>
                  </a:lnTo>
                  <a:lnTo>
                    <a:pt x="812093" y="274510"/>
                  </a:lnTo>
                  <a:lnTo>
                    <a:pt x="0" y="2745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en-US" sz="1800" b="1" kern="1200" dirty="0">
                  <a:solidFill>
                    <a:schemeClr val="tx1"/>
                  </a:solidFill>
                  <a:latin typeface="+mn-lt"/>
                </a:rPr>
                <a:t>2015-2016</a:t>
              </a:r>
            </a:p>
          </p:txBody>
        </p:sp>
      </p:grpSp>
      <p:grpSp>
        <p:nvGrpSpPr>
          <p:cNvPr id="40" name="Group 39">
            <a:extLst>
              <a:ext uri="{FF2B5EF4-FFF2-40B4-BE49-F238E27FC236}">
                <a16:creationId xmlns:a16="http://schemas.microsoft.com/office/drawing/2014/main" id="{E46A7779-843F-450D-BC2F-9CD6672ABA6C}"/>
              </a:ext>
            </a:extLst>
          </p:cNvPr>
          <p:cNvGrpSpPr/>
          <p:nvPr/>
        </p:nvGrpSpPr>
        <p:grpSpPr>
          <a:xfrm>
            <a:off x="6535829" y="1602015"/>
            <a:ext cx="1253462" cy="1429741"/>
            <a:chOff x="6535829" y="1602015"/>
            <a:chExt cx="1253462" cy="1429741"/>
          </a:xfrm>
        </p:grpSpPr>
        <p:sp>
          <p:nvSpPr>
            <p:cNvPr id="27" name="Oval 26">
              <a:extLst>
                <a:ext uri="{FF2B5EF4-FFF2-40B4-BE49-F238E27FC236}">
                  <a16:creationId xmlns:a16="http://schemas.microsoft.com/office/drawing/2014/main" id="{0EDAEF4B-2A3F-4C78-B933-424CCCA49C02}"/>
                </a:ext>
              </a:extLst>
            </p:cNvPr>
            <p:cNvSpPr/>
            <p:nvPr/>
          </p:nvSpPr>
          <p:spPr>
            <a:xfrm>
              <a:off x="6535829" y="1602015"/>
              <a:ext cx="274510" cy="274510"/>
            </a:xfrm>
            <a:prstGeom prst="ellipse">
              <a:avLst/>
            </a:prstGeom>
            <a:solidFill>
              <a:srgbClr val="D3C5A6"/>
            </a:solidFill>
            <a:ln w="28575">
              <a:solidFill>
                <a:srgbClr val="1A3049"/>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9" name="Freeform: Shape 28">
              <a:extLst>
                <a:ext uri="{FF2B5EF4-FFF2-40B4-BE49-F238E27FC236}">
                  <a16:creationId xmlns:a16="http://schemas.microsoft.com/office/drawing/2014/main" id="{1383382D-C424-4655-A93D-CF956C38776D}"/>
                </a:ext>
              </a:extLst>
            </p:cNvPr>
            <p:cNvSpPr/>
            <p:nvPr/>
          </p:nvSpPr>
          <p:spPr>
            <a:xfrm>
              <a:off x="6757860" y="1876525"/>
              <a:ext cx="1031431" cy="1155231"/>
            </a:xfrm>
            <a:custGeom>
              <a:avLst/>
              <a:gdLst>
                <a:gd name="connsiteX0" fmla="*/ 0 w 1031431"/>
                <a:gd name="connsiteY0" fmla="*/ 0 h 1155231"/>
                <a:gd name="connsiteX1" fmla="*/ 1031431 w 1031431"/>
                <a:gd name="connsiteY1" fmla="*/ 0 h 1155231"/>
                <a:gd name="connsiteX2" fmla="*/ 1031431 w 1031431"/>
                <a:gd name="connsiteY2" fmla="*/ 1155231 h 1155231"/>
                <a:gd name="connsiteX3" fmla="*/ 0 w 1031431"/>
                <a:gd name="connsiteY3" fmla="*/ 1155231 h 1155231"/>
                <a:gd name="connsiteX4" fmla="*/ 0 w 1031431"/>
                <a:gd name="connsiteY4" fmla="*/ 0 h 1155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431" h="1155231">
                  <a:moveTo>
                    <a:pt x="0" y="0"/>
                  </a:moveTo>
                  <a:lnTo>
                    <a:pt x="1031431" y="0"/>
                  </a:lnTo>
                  <a:lnTo>
                    <a:pt x="1031431" y="1155231"/>
                  </a:lnTo>
                  <a:lnTo>
                    <a:pt x="0" y="11552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020" tIns="33020" rIns="33020" bIns="33020" numCol="1" spcCol="1270" anchor="t" anchorCtr="0">
              <a:noAutofit/>
            </a:bodyPr>
            <a:lstStyle/>
            <a:p>
              <a:pPr defTabSz="577850">
                <a:lnSpc>
                  <a:spcPct val="90000"/>
                </a:lnSpc>
                <a:spcBef>
                  <a:spcPct val="0"/>
                </a:spcBef>
                <a:spcAft>
                  <a:spcPct val="35000"/>
                </a:spcAft>
              </a:pPr>
              <a:r>
                <a:rPr lang="en-US" sz="1300" kern="1200" dirty="0">
                  <a:solidFill>
                    <a:schemeClr val="tx1"/>
                  </a:solidFill>
                  <a:latin typeface="+mn-lt"/>
                </a:rPr>
                <a:t>Kiwanis International continued to work the </a:t>
              </a:r>
              <a:r>
                <a:rPr lang="en-US" sz="1300" kern="1200" dirty="0">
                  <a:solidFill>
                    <a:schemeClr val="tx1"/>
                  </a:solidFill>
                </a:rPr>
                <a:t>strategic </a:t>
              </a:r>
              <a:r>
                <a:rPr lang="en-US" sz="1300" kern="1200" dirty="0">
                  <a:solidFill>
                    <a:schemeClr val="tx1"/>
                  </a:solidFill>
                  <a:latin typeface="+mn-lt"/>
                </a:rPr>
                <a:t>plan</a:t>
              </a:r>
              <a:r>
                <a:rPr lang="en-US" sz="1300" kern="1200" dirty="0">
                  <a:solidFill>
                    <a:schemeClr val="tx1"/>
                  </a:solidFill>
                </a:rPr>
                <a:t>. </a:t>
              </a:r>
              <a:endParaRPr lang="en-US" sz="1300" kern="1200" dirty="0">
                <a:solidFill>
                  <a:schemeClr val="tx1"/>
                </a:solidFill>
                <a:latin typeface="+mn-lt"/>
              </a:endParaRPr>
            </a:p>
          </p:txBody>
        </p:sp>
        <p:sp>
          <p:nvSpPr>
            <p:cNvPr id="30" name="Freeform: Shape 29">
              <a:extLst>
                <a:ext uri="{FF2B5EF4-FFF2-40B4-BE49-F238E27FC236}">
                  <a16:creationId xmlns:a16="http://schemas.microsoft.com/office/drawing/2014/main" id="{41E1E4F9-C337-4624-A410-F4F877BB921C}"/>
                </a:ext>
              </a:extLst>
            </p:cNvPr>
            <p:cNvSpPr/>
            <p:nvPr/>
          </p:nvSpPr>
          <p:spPr>
            <a:xfrm>
              <a:off x="6867530" y="1602015"/>
              <a:ext cx="812093" cy="274510"/>
            </a:xfrm>
            <a:custGeom>
              <a:avLst/>
              <a:gdLst>
                <a:gd name="connsiteX0" fmla="*/ 0 w 812093"/>
                <a:gd name="connsiteY0" fmla="*/ 0 h 274510"/>
                <a:gd name="connsiteX1" fmla="*/ 812093 w 812093"/>
                <a:gd name="connsiteY1" fmla="*/ 0 h 274510"/>
                <a:gd name="connsiteX2" fmla="*/ 812093 w 812093"/>
                <a:gd name="connsiteY2" fmla="*/ 274510 h 274510"/>
                <a:gd name="connsiteX3" fmla="*/ 0 w 812093"/>
                <a:gd name="connsiteY3" fmla="*/ 274510 h 274510"/>
                <a:gd name="connsiteX4" fmla="*/ 0 w 812093"/>
                <a:gd name="connsiteY4" fmla="*/ 0 h 274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093" h="274510">
                  <a:moveTo>
                    <a:pt x="0" y="0"/>
                  </a:moveTo>
                  <a:lnTo>
                    <a:pt x="812093" y="0"/>
                  </a:lnTo>
                  <a:lnTo>
                    <a:pt x="812093" y="274510"/>
                  </a:lnTo>
                  <a:lnTo>
                    <a:pt x="0" y="2745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en-US" sz="1800" b="1" kern="1200" dirty="0">
                  <a:solidFill>
                    <a:schemeClr val="tx1"/>
                  </a:solidFill>
                  <a:latin typeface="+mn-lt"/>
                </a:rPr>
                <a:t>2016-2018 </a:t>
              </a:r>
            </a:p>
          </p:txBody>
        </p:sp>
      </p:grpSp>
      <p:grpSp>
        <p:nvGrpSpPr>
          <p:cNvPr id="41" name="Group 40">
            <a:extLst>
              <a:ext uri="{FF2B5EF4-FFF2-40B4-BE49-F238E27FC236}">
                <a16:creationId xmlns:a16="http://schemas.microsoft.com/office/drawing/2014/main" id="{9BA3B67D-5FC7-49A3-8DC7-3B4D687570EC}"/>
              </a:ext>
            </a:extLst>
          </p:cNvPr>
          <p:cNvGrpSpPr/>
          <p:nvPr/>
        </p:nvGrpSpPr>
        <p:grpSpPr>
          <a:xfrm>
            <a:off x="7846482" y="1602015"/>
            <a:ext cx="1291769" cy="1429741"/>
            <a:chOff x="7846482" y="1602015"/>
            <a:chExt cx="1291769" cy="1429741"/>
          </a:xfrm>
        </p:grpSpPr>
        <p:sp>
          <p:nvSpPr>
            <p:cNvPr id="31" name="Oval 30">
              <a:extLst>
                <a:ext uri="{FF2B5EF4-FFF2-40B4-BE49-F238E27FC236}">
                  <a16:creationId xmlns:a16="http://schemas.microsoft.com/office/drawing/2014/main" id="{A498FEAD-F108-4EE8-8C82-5416906910C5}"/>
                </a:ext>
              </a:extLst>
            </p:cNvPr>
            <p:cNvSpPr/>
            <p:nvPr/>
          </p:nvSpPr>
          <p:spPr>
            <a:xfrm>
              <a:off x="7846482" y="1602015"/>
              <a:ext cx="274510" cy="274510"/>
            </a:xfrm>
            <a:prstGeom prst="ellipse">
              <a:avLst/>
            </a:prstGeom>
            <a:solidFill>
              <a:srgbClr val="D3C5A6"/>
            </a:solidFill>
            <a:ln w="28575">
              <a:solidFill>
                <a:srgbClr val="1A3049"/>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3" name="Freeform: Shape 32">
              <a:extLst>
                <a:ext uri="{FF2B5EF4-FFF2-40B4-BE49-F238E27FC236}">
                  <a16:creationId xmlns:a16="http://schemas.microsoft.com/office/drawing/2014/main" id="{06EFA592-07E5-4287-9D20-465330F47DA7}"/>
                </a:ext>
              </a:extLst>
            </p:cNvPr>
            <p:cNvSpPr/>
            <p:nvPr/>
          </p:nvSpPr>
          <p:spPr>
            <a:xfrm>
              <a:off x="8030207" y="1876525"/>
              <a:ext cx="1108044" cy="1155231"/>
            </a:xfrm>
            <a:custGeom>
              <a:avLst/>
              <a:gdLst>
                <a:gd name="connsiteX0" fmla="*/ 0 w 1108044"/>
                <a:gd name="connsiteY0" fmla="*/ 0 h 1155231"/>
                <a:gd name="connsiteX1" fmla="*/ 1108044 w 1108044"/>
                <a:gd name="connsiteY1" fmla="*/ 0 h 1155231"/>
                <a:gd name="connsiteX2" fmla="*/ 1108044 w 1108044"/>
                <a:gd name="connsiteY2" fmla="*/ 1155231 h 1155231"/>
                <a:gd name="connsiteX3" fmla="*/ 0 w 1108044"/>
                <a:gd name="connsiteY3" fmla="*/ 1155231 h 1155231"/>
                <a:gd name="connsiteX4" fmla="*/ 0 w 1108044"/>
                <a:gd name="connsiteY4" fmla="*/ 0 h 1155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044" h="1155231">
                  <a:moveTo>
                    <a:pt x="0" y="0"/>
                  </a:moveTo>
                  <a:lnTo>
                    <a:pt x="1108044" y="0"/>
                  </a:lnTo>
                  <a:lnTo>
                    <a:pt x="1108044" y="1155231"/>
                  </a:lnTo>
                  <a:lnTo>
                    <a:pt x="0" y="11552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020" tIns="33020" rIns="33020" bIns="33020" numCol="1" spcCol="1270" anchor="t" anchorCtr="0">
              <a:noAutofit/>
            </a:bodyPr>
            <a:lstStyle/>
            <a:p>
              <a:pPr marL="0" lvl="0" indent="0" algn="l" defTabSz="577850">
                <a:lnSpc>
                  <a:spcPct val="90000"/>
                </a:lnSpc>
                <a:spcBef>
                  <a:spcPct val="0"/>
                </a:spcBef>
                <a:spcAft>
                  <a:spcPct val="35000"/>
                </a:spcAft>
                <a:buNone/>
              </a:pPr>
              <a:r>
                <a:rPr lang="en-US" sz="1300" b="0" kern="1200" dirty="0">
                  <a:solidFill>
                    <a:schemeClr val="tx1"/>
                  </a:solidFill>
                  <a:latin typeface="+mn-lt"/>
                </a:rPr>
                <a:t>The plan was updated and adopted by the Kiwanis International and Kiwanis Children’s Fund boards.</a:t>
              </a:r>
            </a:p>
          </p:txBody>
        </p:sp>
        <p:sp>
          <p:nvSpPr>
            <p:cNvPr id="34" name="Freeform: Shape 33">
              <a:extLst>
                <a:ext uri="{FF2B5EF4-FFF2-40B4-BE49-F238E27FC236}">
                  <a16:creationId xmlns:a16="http://schemas.microsoft.com/office/drawing/2014/main" id="{D7566DFC-A4FE-4CB9-AC34-5924439AC9ED}"/>
                </a:ext>
              </a:extLst>
            </p:cNvPr>
            <p:cNvSpPr/>
            <p:nvPr/>
          </p:nvSpPr>
          <p:spPr>
            <a:xfrm>
              <a:off x="8178182" y="1602015"/>
              <a:ext cx="812093" cy="274510"/>
            </a:xfrm>
            <a:custGeom>
              <a:avLst/>
              <a:gdLst>
                <a:gd name="connsiteX0" fmla="*/ 0 w 812093"/>
                <a:gd name="connsiteY0" fmla="*/ 0 h 274510"/>
                <a:gd name="connsiteX1" fmla="*/ 812093 w 812093"/>
                <a:gd name="connsiteY1" fmla="*/ 0 h 274510"/>
                <a:gd name="connsiteX2" fmla="*/ 812093 w 812093"/>
                <a:gd name="connsiteY2" fmla="*/ 274510 h 274510"/>
                <a:gd name="connsiteX3" fmla="*/ 0 w 812093"/>
                <a:gd name="connsiteY3" fmla="*/ 274510 h 274510"/>
                <a:gd name="connsiteX4" fmla="*/ 0 w 812093"/>
                <a:gd name="connsiteY4" fmla="*/ 0 h 274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093" h="274510">
                  <a:moveTo>
                    <a:pt x="0" y="0"/>
                  </a:moveTo>
                  <a:lnTo>
                    <a:pt x="812093" y="0"/>
                  </a:lnTo>
                  <a:lnTo>
                    <a:pt x="812093" y="274510"/>
                  </a:lnTo>
                  <a:lnTo>
                    <a:pt x="0" y="2745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en-US" sz="1800" b="1" kern="1200" dirty="0">
                  <a:solidFill>
                    <a:schemeClr val="tx1"/>
                  </a:solidFill>
                  <a:latin typeface="+mn-lt"/>
                </a:rPr>
                <a:t>2019</a:t>
              </a:r>
            </a:p>
          </p:txBody>
        </p:sp>
      </p:grpSp>
    </p:spTree>
    <p:extLst>
      <p:ext uri="{BB962C8B-B14F-4D97-AF65-F5344CB8AC3E}">
        <p14:creationId xmlns:p14="http://schemas.microsoft.com/office/powerpoint/2010/main" val="273917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21" name="3D Model 20" descr="Earth">
                <a:extLst>
                  <a:ext uri="{FF2B5EF4-FFF2-40B4-BE49-F238E27FC236}">
                    <a16:creationId xmlns:a16="http://schemas.microsoft.com/office/drawing/2014/main" id="{BF8B2AF2-943F-4270-9A01-BFF2E5702CA4}"/>
                  </a:ext>
                </a:extLst>
              </p:cNvPr>
              <p:cNvGraphicFramePr>
                <a:graphicFrameLocks noChangeAspect="1"/>
              </p:cNvGraphicFramePr>
              <p:nvPr>
                <p:extLst>
                  <p:ext uri="{D42A27DB-BD31-4B8C-83A1-F6EECF244321}">
                    <p14:modId xmlns:p14="http://schemas.microsoft.com/office/powerpoint/2010/main" val="3043312017"/>
                  </p:ext>
                </p:extLst>
              </p:nvPr>
            </p:nvGraphicFramePr>
            <p:xfrm>
              <a:off x="2971799" y="502581"/>
              <a:ext cx="3200400" cy="3200400"/>
            </p:xfrm>
            <a:graphic>
              <a:graphicData uri="http://schemas.microsoft.com/office/drawing/2017/model3d">
                <am3d:model3d r:embed="rId3">
                  <am3d:spPr>
                    <a:xfrm>
                      <a:off x="0" y="0"/>
                      <a:ext cx="3200400" cy="3200400"/>
                    </a:xfrm>
                    <a:prstGeom prst="rect">
                      <a:avLst/>
                    </a:prstGeom>
                    <a:noFill/>
                    <a:effectLst>
                      <a:reflection blurRad="6350" stA="59000" endPos="55500" dist="50800" dir="5400000" sy="-100000" algn="bl" rotWithShape="0"/>
                    </a:effectLst>
                  </am3d:spPr>
                  <am3d:camera>
                    <am3d:pos x="0" y="0" z="81469193"/>
                    <am3d:up dx="0" dy="36000000" dz="0"/>
                    <am3d:lookAt x="0" y="0" z="0"/>
                    <am3d:perspective fov="1591659"/>
                  </am3d:camera>
                  <am3d:trans>
                    <am3d:meterPerModelUnit n="5000000" d="1000000"/>
                    <am3d:preTrans dx="-3" dy="0" dz="-3"/>
                    <am3d:scale>
                      <am3d:sx n="1000000" d="1000000"/>
                      <am3d:sy n="1000000" d="1000000"/>
                      <am3d:sz n="1000000" d="1000000"/>
                    </am3d:scale>
                    <am3d:rot ax="6872744" ay="4381330" az="6931460"/>
                    <am3d:postTrans dx="0" dy="0" dz="0"/>
                  </am3d:trans>
                  <am3d:raster rName="Office3DRenderer" rVer="16.0.8326">
                    <am3d:blip r:embed="rId4"/>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3D Model 20" descr="Earth">
                <a:extLst>
                  <a:ext uri="{FF2B5EF4-FFF2-40B4-BE49-F238E27FC236}">
                    <a16:creationId xmlns:a16="http://schemas.microsoft.com/office/drawing/2014/main" id="{BF8B2AF2-943F-4270-9A01-BFF2E5702CA4}"/>
                  </a:ext>
                </a:extLst>
              </p:cNvPr>
              <p:cNvPicPr>
                <a:picLocks noGrp="1" noRot="1" noChangeAspect="1" noMove="1" noResize="1" noEditPoints="1" noAdjustHandles="1" noChangeArrowheads="1" noChangeShapeType="1" noCrop="1"/>
              </p:cNvPicPr>
              <p:nvPr/>
            </p:nvPicPr>
            <p:blipFill>
              <a:blip r:embed="rId4"/>
              <a:stretch>
                <a:fillRect/>
              </a:stretch>
            </p:blipFill>
            <p:spPr>
              <a:xfrm>
                <a:off x="2971799" y="502581"/>
                <a:ext cx="3200400" cy="3200400"/>
              </a:xfrm>
              <a:prstGeom prst="rect">
                <a:avLst/>
              </a:prstGeom>
              <a:noFill/>
              <a:effectLst>
                <a:reflection blurRad="6350" stA="59000" endPos="55500" dist="50800" dir="5400000" sy="-100000" algn="bl" rotWithShape="0"/>
              </a:effectLst>
            </p:spPr>
          </p:pic>
        </mc:Fallback>
      </mc:AlternateContent>
      <p:grpSp>
        <p:nvGrpSpPr>
          <p:cNvPr id="2" name="Group 1">
            <a:extLst>
              <a:ext uri="{FF2B5EF4-FFF2-40B4-BE49-F238E27FC236}">
                <a16:creationId xmlns:a16="http://schemas.microsoft.com/office/drawing/2014/main" id="{8B1CB2D3-7F2E-4BBB-A4C0-F0152E378114}"/>
              </a:ext>
            </a:extLst>
          </p:cNvPr>
          <p:cNvGrpSpPr>
            <a:grpSpLocks noChangeAspect="1"/>
          </p:cNvGrpSpPr>
          <p:nvPr/>
        </p:nvGrpSpPr>
        <p:grpSpPr>
          <a:xfrm>
            <a:off x="994177" y="1430744"/>
            <a:ext cx="7231846" cy="1371600"/>
            <a:chOff x="390028" y="1459090"/>
            <a:chExt cx="8363944" cy="1586315"/>
          </a:xfrm>
        </p:grpSpPr>
        <p:pic>
          <p:nvPicPr>
            <p:cNvPr id="9" name="Picture 8" descr="Icon&#10;&#10;Description automatically generated">
              <a:extLst>
                <a:ext uri="{FF2B5EF4-FFF2-40B4-BE49-F238E27FC236}">
                  <a16:creationId xmlns:a16="http://schemas.microsoft.com/office/drawing/2014/main" id="{D5243EE8-CEEC-433B-BF3E-3FA20E992658}"/>
                </a:ext>
              </a:extLst>
            </p:cNvPr>
            <p:cNvPicPr>
              <a:picLocks noChangeAspect="1"/>
            </p:cNvPicPr>
            <p:nvPr/>
          </p:nvPicPr>
          <p:blipFill>
            <a:blip r:embed="rId5"/>
            <a:stretch>
              <a:fillRect/>
            </a:stretch>
          </p:blipFill>
          <p:spPr>
            <a:xfrm>
              <a:off x="390028" y="1477541"/>
              <a:ext cx="1766736" cy="1554480"/>
            </a:xfrm>
            <a:prstGeom prst="rect">
              <a:avLst/>
            </a:prstGeom>
          </p:spPr>
        </p:pic>
        <p:pic>
          <p:nvPicPr>
            <p:cNvPr id="11" name="Picture 10" descr="Icon&#10;&#10;Description automatically generated">
              <a:extLst>
                <a:ext uri="{FF2B5EF4-FFF2-40B4-BE49-F238E27FC236}">
                  <a16:creationId xmlns:a16="http://schemas.microsoft.com/office/drawing/2014/main" id="{ACF53CC3-AC13-4D5C-B2D4-E6F66F0795C8}"/>
                </a:ext>
              </a:extLst>
            </p:cNvPr>
            <p:cNvPicPr>
              <a:picLocks noChangeAspect="1"/>
            </p:cNvPicPr>
            <p:nvPr/>
          </p:nvPicPr>
          <p:blipFill>
            <a:blip r:embed="rId6"/>
            <a:stretch>
              <a:fillRect/>
            </a:stretch>
          </p:blipFill>
          <p:spPr>
            <a:xfrm>
              <a:off x="3688632" y="1459090"/>
              <a:ext cx="1766736" cy="1554480"/>
            </a:xfrm>
            <a:prstGeom prst="rect">
              <a:avLst/>
            </a:prstGeom>
          </p:spPr>
        </p:pic>
        <p:pic>
          <p:nvPicPr>
            <p:cNvPr id="13" name="Picture 12" descr="Icon&#10;&#10;Description automatically generated">
              <a:extLst>
                <a:ext uri="{FF2B5EF4-FFF2-40B4-BE49-F238E27FC236}">
                  <a16:creationId xmlns:a16="http://schemas.microsoft.com/office/drawing/2014/main" id="{453CD5BF-79BF-46A5-A9A1-E2D1B775B451}"/>
                </a:ext>
              </a:extLst>
            </p:cNvPr>
            <p:cNvPicPr>
              <a:picLocks noChangeAspect="1"/>
            </p:cNvPicPr>
            <p:nvPr/>
          </p:nvPicPr>
          <p:blipFill>
            <a:blip r:embed="rId7"/>
            <a:stretch>
              <a:fillRect/>
            </a:stretch>
          </p:blipFill>
          <p:spPr>
            <a:xfrm>
              <a:off x="5333988" y="1490925"/>
              <a:ext cx="1766736" cy="1554480"/>
            </a:xfrm>
            <a:prstGeom prst="rect">
              <a:avLst/>
            </a:prstGeom>
          </p:spPr>
        </p:pic>
        <p:pic>
          <p:nvPicPr>
            <p:cNvPr id="15" name="Picture 14" descr="Icon&#10;&#10;Description automatically generated">
              <a:extLst>
                <a:ext uri="{FF2B5EF4-FFF2-40B4-BE49-F238E27FC236}">
                  <a16:creationId xmlns:a16="http://schemas.microsoft.com/office/drawing/2014/main" id="{ED67A47F-A4D3-4DAC-846B-FAEEB3B8426D}"/>
                </a:ext>
              </a:extLst>
            </p:cNvPr>
            <p:cNvPicPr>
              <a:picLocks noChangeAspect="1"/>
            </p:cNvPicPr>
            <p:nvPr/>
          </p:nvPicPr>
          <p:blipFill>
            <a:blip r:embed="rId8"/>
            <a:stretch>
              <a:fillRect/>
            </a:stretch>
          </p:blipFill>
          <p:spPr>
            <a:xfrm>
              <a:off x="6987236" y="1459090"/>
              <a:ext cx="1766736" cy="1554480"/>
            </a:xfrm>
            <a:prstGeom prst="rect">
              <a:avLst/>
            </a:prstGeom>
          </p:spPr>
        </p:pic>
        <p:pic>
          <p:nvPicPr>
            <p:cNvPr id="17" name="Picture 16" descr="Icon&#10;&#10;Description automatically generated">
              <a:extLst>
                <a:ext uri="{FF2B5EF4-FFF2-40B4-BE49-F238E27FC236}">
                  <a16:creationId xmlns:a16="http://schemas.microsoft.com/office/drawing/2014/main" id="{691D6E13-D5CC-4341-8A1E-A31827CE63D8}"/>
                </a:ext>
              </a:extLst>
            </p:cNvPr>
            <p:cNvPicPr>
              <a:picLocks noChangeAspect="1"/>
            </p:cNvPicPr>
            <p:nvPr/>
          </p:nvPicPr>
          <p:blipFill>
            <a:blip r:embed="rId9"/>
            <a:stretch>
              <a:fillRect/>
            </a:stretch>
          </p:blipFill>
          <p:spPr>
            <a:xfrm>
              <a:off x="2039330" y="1490925"/>
              <a:ext cx="1766736" cy="1554480"/>
            </a:xfrm>
            <a:prstGeom prst="rect">
              <a:avLst/>
            </a:prstGeom>
          </p:spPr>
        </p:pic>
      </p:grpSp>
      <p:pic>
        <p:nvPicPr>
          <p:cNvPr id="7" name="Picture 6" descr="Logo&#10;&#10;Description automatically generated">
            <a:extLst>
              <a:ext uri="{FF2B5EF4-FFF2-40B4-BE49-F238E27FC236}">
                <a16:creationId xmlns:a16="http://schemas.microsoft.com/office/drawing/2014/main" id="{690EE3FF-419A-465F-B598-13F77B125083}"/>
              </a:ext>
            </a:extLst>
          </p:cNvPr>
          <p:cNvPicPr>
            <a:picLocks noChangeAspect="1"/>
          </p:cNvPicPr>
          <p:nvPr/>
        </p:nvPicPr>
        <p:blipFill>
          <a:blip r:embed="rId10"/>
          <a:stretch>
            <a:fillRect/>
          </a:stretch>
        </p:blipFill>
        <p:spPr>
          <a:xfrm>
            <a:off x="4018860" y="194345"/>
            <a:ext cx="1188720" cy="1188720"/>
          </a:xfrm>
          <a:prstGeom prst="rect">
            <a:avLst/>
          </a:prstGeom>
        </p:spPr>
      </p:pic>
      <p:pic>
        <p:nvPicPr>
          <p:cNvPr id="18" name="Shape 400">
            <a:extLst>
              <a:ext uri="{FF2B5EF4-FFF2-40B4-BE49-F238E27FC236}">
                <a16:creationId xmlns:a16="http://schemas.microsoft.com/office/drawing/2014/main" id="{C23F52CB-564A-43B5-9290-1E5AADE72B79}"/>
              </a:ext>
            </a:extLst>
          </p:cNvPr>
          <p:cNvPicPr preferRelativeResize="0">
            <a:picLocks noChangeAspect="1"/>
          </p:cNvPicPr>
          <p:nvPr/>
        </p:nvPicPr>
        <p:blipFill rotWithShape="1">
          <a:blip r:embed="rId11">
            <a:clrChange>
              <a:clrFrom>
                <a:srgbClr val="818386"/>
              </a:clrFrom>
              <a:clrTo>
                <a:srgbClr val="818386">
                  <a:alpha val="0"/>
                </a:srgbClr>
              </a:clrTo>
            </a:clrChange>
            <a:alphaModFix/>
          </a:blip>
          <a:srcRect l="30500" t="27498" r="30797" b="53553"/>
          <a:stretch/>
        </p:blipFill>
        <p:spPr>
          <a:xfrm>
            <a:off x="4077368" y="2828608"/>
            <a:ext cx="1097280" cy="1097280"/>
          </a:xfrm>
          <a:prstGeom prst="ellipse">
            <a:avLst/>
          </a:prstGeom>
          <a:noFill/>
          <a:ln>
            <a:noFill/>
          </a:ln>
        </p:spPr>
      </p:pic>
      <p:sp>
        <p:nvSpPr>
          <p:cNvPr id="20" name="TextBox 19">
            <a:extLst>
              <a:ext uri="{FF2B5EF4-FFF2-40B4-BE49-F238E27FC236}">
                <a16:creationId xmlns:a16="http://schemas.microsoft.com/office/drawing/2014/main" id="{9D6B7382-533D-4F62-9F8A-BB412A914479}"/>
              </a:ext>
            </a:extLst>
          </p:cNvPr>
          <p:cNvSpPr txBox="1"/>
          <p:nvPr/>
        </p:nvSpPr>
        <p:spPr>
          <a:xfrm>
            <a:off x="1409114" y="3773894"/>
            <a:ext cx="6325771" cy="1369606"/>
          </a:xfrm>
          <a:prstGeom prst="rect">
            <a:avLst/>
          </a:prstGeom>
          <a:noFill/>
          <a:effectLst>
            <a:outerShdw blurRad="12700" dist="38100" dir="7800000" algn="ctr" rotWithShape="0">
              <a:srgbClr val="D3C5A6"/>
            </a:outerShdw>
          </a:effectLst>
        </p:spPr>
        <p:txBody>
          <a:bodyPr wrap="none" bIns="91440" rtlCol="0" anchor="ctr">
            <a:spAutoFit/>
          </a:bodyPr>
          <a:lstStyle/>
          <a:p>
            <a:pPr algn="ctr"/>
            <a:r>
              <a:rPr lang="en-US" sz="8000" dirty="0">
                <a:solidFill>
                  <a:schemeClr val="bg1"/>
                </a:solidFill>
                <a:effectLst>
                  <a:reflection stA="45000" endPos="0" dir="5400000" sy="-100000" algn="bl" rotWithShape="0"/>
                </a:effectLst>
                <a:latin typeface="Haettenschweiler" panose="020B0706040902060204" pitchFamily="34" charset="0"/>
              </a:rPr>
              <a:t>#KidsNeedKiwanis</a:t>
            </a:r>
          </a:p>
        </p:txBody>
      </p:sp>
    </p:spTree>
    <p:extLst>
      <p:ext uri="{BB962C8B-B14F-4D97-AF65-F5344CB8AC3E}">
        <p14:creationId xmlns:p14="http://schemas.microsoft.com/office/powerpoint/2010/main" val="33589262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05CD20-AC00-4BC0-8E64-1B7AEA18AC82}"/>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A5C1DDE2-C226-4954-980B-7442E79FF509}"/>
              </a:ext>
            </a:extLst>
          </p:cNvPr>
          <p:cNvSpPr>
            <a:spLocks noGrp="1"/>
          </p:cNvSpPr>
          <p:nvPr>
            <p:ph type="title"/>
          </p:nvPr>
        </p:nvSpPr>
        <p:spPr/>
        <p:txBody>
          <a:bodyPr/>
          <a:lstStyle/>
          <a:p>
            <a:r>
              <a:rPr lang="en-US" dirty="0">
                <a:latin typeface="Arial"/>
                <a:cs typeface="Arial"/>
              </a:rPr>
              <a:t>Key concepts</a:t>
            </a:r>
            <a:endParaRPr lang="en-US" dirty="0"/>
          </a:p>
        </p:txBody>
      </p:sp>
      <p:graphicFrame>
        <p:nvGraphicFramePr>
          <p:cNvPr id="4" name="Table 4">
            <a:extLst>
              <a:ext uri="{FF2B5EF4-FFF2-40B4-BE49-F238E27FC236}">
                <a16:creationId xmlns:a16="http://schemas.microsoft.com/office/drawing/2014/main" id="{B8EF2494-C5F7-4488-A525-015E2F4BEC63}"/>
              </a:ext>
            </a:extLst>
          </p:cNvPr>
          <p:cNvGraphicFramePr>
            <a:graphicFrameLocks noGrp="1"/>
          </p:cNvGraphicFramePr>
          <p:nvPr>
            <p:extLst>
              <p:ext uri="{D42A27DB-BD31-4B8C-83A1-F6EECF244321}">
                <p14:modId xmlns:p14="http://schemas.microsoft.com/office/powerpoint/2010/main" val="77288517"/>
              </p:ext>
            </p:extLst>
          </p:nvPr>
        </p:nvGraphicFramePr>
        <p:xfrm>
          <a:off x="533402" y="1314451"/>
          <a:ext cx="8153399" cy="3520440"/>
        </p:xfrm>
        <a:graphic>
          <a:graphicData uri="http://schemas.openxmlformats.org/drawingml/2006/table">
            <a:tbl>
              <a:tblPr firstRow="1" bandRow="1">
                <a:tableStyleId>{5C22544A-7EE6-4342-B048-85BDC9FD1C3A}</a:tableStyleId>
              </a:tblPr>
              <a:tblGrid>
                <a:gridCol w="2204184">
                  <a:extLst>
                    <a:ext uri="{9D8B030D-6E8A-4147-A177-3AD203B41FA5}">
                      <a16:colId xmlns:a16="http://schemas.microsoft.com/office/drawing/2014/main" val="3504266156"/>
                    </a:ext>
                  </a:extLst>
                </a:gridCol>
                <a:gridCol w="5949215">
                  <a:extLst>
                    <a:ext uri="{9D8B030D-6E8A-4147-A177-3AD203B41FA5}">
                      <a16:colId xmlns:a16="http://schemas.microsoft.com/office/drawing/2014/main" val="773257978"/>
                    </a:ext>
                  </a:extLst>
                </a:gridCol>
              </a:tblGrid>
              <a:tr h="6725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dirty="0">
                          <a:solidFill>
                            <a:schemeClr val="tx1"/>
                          </a:solidFill>
                        </a:rPr>
                        <a:t>Focus on clubs</a:t>
                      </a:r>
                      <a:endParaRPr lang="en-US" dirty="0"/>
                    </a:p>
                  </a:txBody>
                  <a:tcPr anchor="ctr">
                    <a:solidFill>
                      <a:srgbClr val="D3C5A6"/>
                    </a:solidFill>
                  </a:tcPr>
                </a:tc>
                <a:tc>
                  <a:txBody>
                    <a:bodyPr/>
                    <a:lstStyle/>
                    <a:p>
                      <a:r>
                        <a:rPr lang="en-US" sz="1700" b="0" dirty="0">
                          <a:solidFill>
                            <a:schemeClr val="tx1"/>
                          </a:solidFill>
                        </a:rPr>
                        <a:t>Kiwanis clubs are the reason we exist. In everything we do, we must prioritize our communication with and support for them. Most importantly the creation of new clubs everywhere increases the Kiwanis impact, enhances the global brand and reduces the shared cost.</a:t>
                      </a:r>
                      <a:endParaRPr lang="en-US" sz="600" b="0" dirty="0">
                        <a:solidFill>
                          <a:schemeClr val="tx1"/>
                        </a:solidFill>
                      </a:endParaRPr>
                    </a:p>
                    <a:p>
                      <a:r>
                        <a:rPr lang="en-US" sz="600" b="0" dirty="0">
                          <a:solidFill>
                            <a:schemeClr val="tx1"/>
                          </a:solidFill>
                        </a:rPr>
                        <a:t>  </a:t>
                      </a:r>
                      <a:endParaRPr lang="en-US" sz="1700" b="0" dirty="0">
                        <a:solidFill>
                          <a:schemeClr val="tx1"/>
                        </a:solidFill>
                      </a:endParaRPr>
                    </a:p>
                  </a:txBody>
                  <a:tcPr anchor="ctr">
                    <a:solidFill>
                      <a:srgbClr val="D3C5A6"/>
                    </a:solidFill>
                  </a:tcPr>
                </a:tc>
                <a:extLst>
                  <a:ext uri="{0D108BD9-81ED-4DB2-BD59-A6C34878D82A}">
                    <a16:rowId xmlns:a16="http://schemas.microsoft.com/office/drawing/2014/main" val="1648634114"/>
                  </a:ext>
                </a:extLst>
              </a:tr>
              <a:tr h="939730">
                <a:tc>
                  <a:txBody>
                    <a:bodyPr/>
                    <a:lstStyle/>
                    <a:p>
                      <a:pPr algn="ctr"/>
                      <a:r>
                        <a:rPr lang="en-US" sz="1700" b="1" dirty="0">
                          <a:solidFill>
                            <a:schemeClr val="bg1"/>
                          </a:solidFill>
                        </a:rPr>
                        <a:t>Kiwanis community</a:t>
                      </a:r>
                    </a:p>
                  </a:txBody>
                  <a:tcPr anchor="ctr">
                    <a:solidFill>
                      <a:srgbClr val="1A3049"/>
                    </a:solidFill>
                  </a:tcPr>
                </a:tc>
                <a:tc>
                  <a:txBody>
                    <a:bodyPr/>
                    <a:lstStyle/>
                    <a:p>
                      <a:r>
                        <a:rPr lang="en-US" sz="1700" dirty="0">
                          <a:solidFill>
                            <a:schemeClr val="bg1"/>
                          </a:solidFill>
                        </a:rPr>
                        <a:t>A local network of Kiwanis family clubs, supporters, donors and alumni, as well as for-profit and not-for-profit organizations and others (including governments, educational institutions and more) that work together under the Kiwanis name to deliver meaningful and impactful service for youth and children to the defined local community.</a:t>
                      </a:r>
                      <a:endParaRPr lang="en-US" sz="900" b="0" dirty="0">
                        <a:solidFill>
                          <a:schemeClr val="bg1"/>
                        </a:solidFill>
                      </a:endParaRPr>
                    </a:p>
                    <a:p>
                      <a:r>
                        <a:rPr lang="en-US" sz="900" b="0" dirty="0">
                          <a:solidFill>
                            <a:schemeClr val="bg1"/>
                          </a:solidFill>
                        </a:rPr>
                        <a:t> </a:t>
                      </a:r>
                      <a:endParaRPr lang="en-US" sz="1700" dirty="0">
                        <a:solidFill>
                          <a:schemeClr val="bg1"/>
                        </a:solidFill>
                      </a:endParaRPr>
                    </a:p>
                  </a:txBody>
                  <a:tcPr anchor="ctr">
                    <a:solidFill>
                      <a:srgbClr val="1A3049"/>
                    </a:solidFill>
                  </a:tcPr>
                </a:tc>
                <a:extLst>
                  <a:ext uri="{0D108BD9-81ED-4DB2-BD59-A6C34878D82A}">
                    <a16:rowId xmlns:a16="http://schemas.microsoft.com/office/drawing/2014/main" val="465771154"/>
                  </a:ext>
                </a:extLst>
              </a:tr>
            </a:tbl>
          </a:graphicData>
        </a:graphic>
      </p:graphicFrame>
    </p:spTree>
    <p:extLst>
      <p:ext uri="{BB962C8B-B14F-4D97-AF65-F5344CB8AC3E}">
        <p14:creationId xmlns:p14="http://schemas.microsoft.com/office/powerpoint/2010/main" val="361087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EA3846-FC4E-44B4-B614-7DB55A44C9DC}"/>
              </a:ext>
            </a:extLst>
          </p:cNvPr>
          <p:cNvSpPr>
            <a:spLocks noGrp="1"/>
          </p:cNvSpPr>
          <p:nvPr>
            <p:ph type="title"/>
          </p:nvPr>
        </p:nvSpPr>
        <p:spPr/>
        <p:txBody>
          <a:bodyPr/>
          <a:lstStyle/>
          <a:p>
            <a:r>
              <a:rPr lang="en-US" dirty="0">
                <a:latin typeface="Arial"/>
                <a:cs typeface="Arial"/>
              </a:rPr>
              <a:t>Key concepts</a:t>
            </a:r>
            <a:endParaRPr lang="en-US" dirty="0"/>
          </a:p>
        </p:txBody>
      </p:sp>
      <p:graphicFrame>
        <p:nvGraphicFramePr>
          <p:cNvPr id="4" name="Table 4">
            <a:extLst>
              <a:ext uri="{FF2B5EF4-FFF2-40B4-BE49-F238E27FC236}">
                <a16:creationId xmlns:a16="http://schemas.microsoft.com/office/drawing/2014/main" id="{0E84F3C8-223C-4B49-A295-02896C9715A4}"/>
              </a:ext>
            </a:extLst>
          </p:cNvPr>
          <p:cNvGraphicFramePr>
            <a:graphicFrameLocks noGrp="1"/>
          </p:cNvGraphicFramePr>
          <p:nvPr>
            <p:extLst>
              <p:ext uri="{D42A27DB-BD31-4B8C-83A1-F6EECF244321}">
                <p14:modId xmlns:p14="http://schemas.microsoft.com/office/powerpoint/2010/main" val="2085033871"/>
              </p:ext>
            </p:extLst>
          </p:nvPr>
        </p:nvGraphicFramePr>
        <p:xfrm>
          <a:off x="533401" y="1314451"/>
          <a:ext cx="8153400" cy="3291840"/>
        </p:xfrm>
        <a:graphic>
          <a:graphicData uri="http://schemas.openxmlformats.org/drawingml/2006/table">
            <a:tbl>
              <a:tblPr firstRow="1" bandRow="1">
                <a:tableStyleId>{5C22544A-7EE6-4342-B048-85BDC9FD1C3A}</a:tableStyleId>
              </a:tblPr>
              <a:tblGrid>
                <a:gridCol w="2204184">
                  <a:extLst>
                    <a:ext uri="{9D8B030D-6E8A-4147-A177-3AD203B41FA5}">
                      <a16:colId xmlns:a16="http://schemas.microsoft.com/office/drawing/2014/main" val="3504266156"/>
                    </a:ext>
                  </a:extLst>
                </a:gridCol>
                <a:gridCol w="5949216">
                  <a:extLst>
                    <a:ext uri="{9D8B030D-6E8A-4147-A177-3AD203B41FA5}">
                      <a16:colId xmlns:a16="http://schemas.microsoft.com/office/drawing/2014/main" val="773257978"/>
                    </a:ext>
                  </a:extLst>
                </a:gridCol>
              </a:tblGrid>
              <a:tr h="9875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dirty="0">
                          <a:solidFill>
                            <a:schemeClr val="tx1"/>
                          </a:solidFill>
                        </a:rPr>
                        <a:t>Global network of service</a:t>
                      </a:r>
                    </a:p>
                  </a:txBody>
                  <a:tcPr anchor="ctr">
                    <a:solidFill>
                      <a:srgbClr val="D3C5A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0" dirty="0">
                          <a:solidFill>
                            <a:srgbClr val="231F20"/>
                          </a:solidFill>
                          <a:effectLst/>
                          <a:latin typeface="+mn-lt"/>
                          <a:ea typeface="Times New Roman" panose="02020603050405020304" pitchFamily="18" charset="0"/>
                        </a:rPr>
                        <a:t>The worldwide grouping of traditional Kiwanis family organizations and clubs, non-traditional Kiwanis members, supporters, donors and alumni, and other for-profit and not-for-profit organizations that have united under the Kiwanis name to deliver meaningful and impactful service for youth and children to communities of the world.</a:t>
                      </a:r>
                      <a:endParaRPr lang="en-US" sz="1700" b="0" dirty="0">
                        <a:solidFill>
                          <a:schemeClr val="tx1"/>
                        </a:solidFill>
                        <a:latin typeface="+mn-lt"/>
                      </a:endParaRPr>
                    </a:p>
                    <a:p>
                      <a:endParaRPr lang="en-US" sz="1700" b="0" dirty="0">
                        <a:solidFill>
                          <a:schemeClr val="tx1"/>
                        </a:solidFill>
                      </a:endParaRPr>
                    </a:p>
                  </a:txBody>
                  <a:tcPr anchor="ctr">
                    <a:solidFill>
                      <a:srgbClr val="D3C5A6"/>
                    </a:solidFill>
                  </a:tcPr>
                </a:tc>
                <a:extLst>
                  <a:ext uri="{0D108BD9-81ED-4DB2-BD59-A6C34878D82A}">
                    <a16:rowId xmlns:a16="http://schemas.microsoft.com/office/drawing/2014/main" val="1648634114"/>
                  </a:ext>
                </a:extLst>
              </a:tr>
              <a:tr h="939730">
                <a:tc>
                  <a:txBody>
                    <a:bodyPr/>
                    <a:lstStyle/>
                    <a:p>
                      <a:pPr algn="ctr"/>
                      <a:r>
                        <a:rPr lang="en-US" sz="1700" b="1" dirty="0">
                          <a:solidFill>
                            <a:schemeClr val="bg1"/>
                          </a:solidFill>
                        </a:rPr>
                        <a:t>Signature project</a:t>
                      </a:r>
                      <a:endParaRPr lang="en-US" dirty="0"/>
                    </a:p>
                  </a:txBody>
                  <a:tcPr anchor="ctr">
                    <a:solidFill>
                      <a:srgbClr val="1A3049"/>
                    </a:solidFill>
                  </a:tcPr>
                </a:tc>
                <a:tc>
                  <a:txBody>
                    <a:bodyPr/>
                    <a:lstStyle/>
                    <a:p>
                      <a:r>
                        <a:rPr lang="en-US" sz="1700" dirty="0">
                          <a:solidFill>
                            <a:schemeClr val="bg1"/>
                          </a:solidFill>
                        </a:rPr>
                        <a:t>An annual or recurring high-impact, high-visibility project within a community that is planned and executed by Kiwanis and its network that defines Kiwanis in the community to benefit youth and/or children.</a:t>
                      </a:r>
                    </a:p>
                    <a:p>
                      <a:endParaRPr lang="en-US" sz="1700" dirty="0">
                        <a:solidFill>
                          <a:schemeClr val="bg1"/>
                        </a:solidFill>
                      </a:endParaRPr>
                    </a:p>
                  </a:txBody>
                  <a:tcPr anchor="ctr">
                    <a:solidFill>
                      <a:srgbClr val="1A3049"/>
                    </a:solidFill>
                  </a:tcPr>
                </a:tc>
                <a:extLst>
                  <a:ext uri="{0D108BD9-81ED-4DB2-BD59-A6C34878D82A}">
                    <a16:rowId xmlns:a16="http://schemas.microsoft.com/office/drawing/2014/main" val="465771154"/>
                  </a:ext>
                </a:extLst>
              </a:tr>
            </a:tbl>
          </a:graphicData>
        </a:graphic>
      </p:graphicFrame>
    </p:spTree>
    <p:extLst>
      <p:ext uri="{BB962C8B-B14F-4D97-AF65-F5344CB8AC3E}">
        <p14:creationId xmlns:p14="http://schemas.microsoft.com/office/powerpoint/2010/main" val="2947785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ED79B4-C7C0-4092-BBA7-D6FD908983D9}"/>
              </a:ext>
            </a:extLst>
          </p:cNvPr>
          <p:cNvSpPr>
            <a:spLocks noGrp="1"/>
          </p:cNvSpPr>
          <p:nvPr>
            <p:ph type="title"/>
          </p:nvPr>
        </p:nvSpPr>
        <p:spPr/>
        <p:txBody>
          <a:bodyPr/>
          <a:lstStyle/>
          <a:p>
            <a:r>
              <a:rPr lang="en-US" dirty="0">
                <a:latin typeface="Arial"/>
                <a:cs typeface="Arial"/>
              </a:rPr>
              <a:t>Key concepts</a:t>
            </a:r>
            <a:endParaRPr lang="en-US" dirty="0"/>
          </a:p>
        </p:txBody>
      </p:sp>
      <p:graphicFrame>
        <p:nvGraphicFramePr>
          <p:cNvPr id="4" name="Table 4">
            <a:extLst>
              <a:ext uri="{FF2B5EF4-FFF2-40B4-BE49-F238E27FC236}">
                <a16:creationId xmlns:a16="http://schemas.microsoft.com/office/drawing/2014/main" id="{708627D0-E13A-4336-8EBE-66442DF24AFD}"/>
              </a:ext>
            </a:extLst>
          </p:cNvPr>
          <p:cNvGraphicFramePr>
            <a:graphicFrameLocks noGrp="1"/>
          </p:cNvGraphicFramePr>
          <p:nvPr>
            <p:extLst>
              <p:ext uri="{D42A27DB-BD31-4B8C-83A1-F6EECF244321}">
                <p14:modId xmlns:p14="http://schemas.microsoft.com/office/powerpoint/2010/main" val="2705033128"/>
              </p:ext>
            </p:extLst>
          </p:nvPr>
        </p:nvGraphicFramePr>
        <p:xfrm>
          <a:off x="533400" y="1314451"/>
          <a:ext cx="8153399" cy="1905000"/>
        </p:xfrm>
        <a:graphic>
          <a:graphicData uri="http://schemas.openxmlformats.org/drawingml/2006/table">
            <a:tbl>
              <a:tblPr firstRow="1" bandRow="1">
                <a:tableStyleId>{5C22544A-7EE6-4342-B048-85BDC9FD1C3A}</a:tableStyleId>
              </a:tblPr>
              <a:tblGrid>
                <a:gridCol w="2204184">
                  <a:extLst>
                    <a:ext uri="{9D8B030D-6E8A-4147-A177-3AD203B41FA5}">
                      <a16:colId xmlns:a16="http://schemas.microsoft.com/office/drawing/2014/main" val="3504266156"/>
                    </a:ext>
                  </a:extLst>
                </a:gridCol>
                <a:gridCol w="5949215">
                  <a:extLst>
                    <a:ext uri="{9D8B030D-6E8A-4147-A177-3AD203B41FA5}">
                      <a16:colId xmlns:a16="http://schemas.microsoft.com/office/drawing/2014/main" val="773257978"/>
                    </a:ext>
                  </a:extLst>
                </a:gridCol>
              </a:tblGrid>
              <a:tr h="6725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dirty="0">
                          <a:solidFill>
                            <a:schemeClr val="tx1"/>
                          </a:solidFill>
                        </a:rPr>
                        <a:t>Service Leadership Programs as partners</a:t>
                      </a:r>
                    </a:p>
                  </a:txBody>
                  <a:tcPr anchor="ctr">
                    <a:solidFill>
                      <a:srgbClr val="D3C5A6"/>
                    </a:solidFill>
                  </a:tcPr>
                </a:tc>
                <a:tc>
                  <a:txBody>
                    <a:bodyPr/>
                    <a:lstStyle/>
                    <a:p>
                      <a:endParaRPr lang="en-US" sz="1700" b="0" dirty="0">
                        <a:solidFill>
                          <a:schemeClr val="tx1"/>
                        </a:solidFill>
                      </a:endParaRPr>
                    </a:p>
                    <a:p>
                      <a:r>
                        <a:rPr lang="en-US" sz="1700" b="0" dirty="0">
                          <a:solidFill>
                            <a:schemeClr val="tx1"/>
                          </a:solidFill>
                        </a:rPr>
                        <a:t>The </a:t>
                      </a:r>
                      <a:r>
                        <a:rPr lang="en-US" sz="1700" b="0" i="0" u="none" strike="noStrike" noProof="0" dirty="0">
                          <a:solidFill>
                            <a:schemeClr val="tx1"/>
                          </a:solidFill>
                          <a:latin typeface="Arial"/>
                        </a:rPr>
                        <a:t>clubs and members of the </a:t>
                      </a:r>
                      <a:r>
                        <a:rPr lang="en-US" sz="1700" b="0" dirty="0">
                          <a:solidFill>
                            <a:schemeClr val="tx1"/>
                          </a:solidFill>
                        </a:rPr>
                        <a:t>Kiwanis Service Leadership Programs (including Aktion Club, Builders Club, Circle K International, K-Kids and Key Club) are full-fledged partners in service as part of the global and community Kiwanis networks.</a:t>
                      </a:r>
                    </a:p>
                    <a:p>
                      <a:endParaRPr lang="en-US" sz="1700" b="0" dirty="0">
                        <a:solidFill>
                          <a:schemeClr val="tx1"/>
                        </a:solidFill>
                      </a:endParaRPr>
                    </a:p>
                  </a:txBody>
                  <a:tcPr anchor="ctr">
                    <a:solidFill>
                      <a:srgbClr val="D3C5A6"/>
                    </a:solidFill>
                  </a:tcPr>
                </a:tc>
                <a:extLst>
                  <a:ext uri="{0D108BD9-81ED-4DB2-BD59-A6C34878D82A}">
                    <a16:rowId xmlns:a16="http://schemas.microsoft.com/office/drawing/2014/main" val="1648634114"/>
                  </a:ext>
                </a:extLst>
              </a:tr>
            </a:tbl>
          </a:graphicData>
        </a:graphic>
      </p:graphicFrame>
    </p:spTree>
    <p:extLst>
      <p:ext uri="{BB962C8B-B14F-4D97-AF65-F5344CB8AC3E}">
        <p14:creationId xmlns:p14="http://schemas.microsoft.com/office/powerpoint/2010/main" val="1805283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1" name="Shape 271"/>
          <p:cNvSpPr txBox="1">
            <a:spLocks noGrp="1"/>
          </p:cNvSpPr>
          <p:nvPr>
            <p:ph type="sldNum" idx="4294967295"/>
          </p:nvPr>
        </p:nvSpPr>
        <p:spPr>
          <a:xfrm>
            <a:off x="7010400" y="4767263"/>
            <a:ext cx="2133600" cy="274637"/>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6</a:t>
            </a:fld>
            <a:endParaRPr lang="en-US" sz="1200">
              <a:solidFill>
                <a:srgbClr val="888888"/>
              </a:solidFill>
              <a:latin typeface="Calibri"/>
              <a:ea typeface="Calibri"/>
              <a:cs typeface="Calibri"/>
              <a:sym typeface="Calibri"/>
            </a:endParaRPr>
          </a:p>
        </p:txBody>
      </p:sp>
      <p:sp>
        <p:nvSpPr>
          <p:cNvPr id="2" name="TextBox 1">
            <a:extLst>
              <a:ext uri="{FF2B5EF4-FFF2-40B4-BE49-F238E27FC236}">
                <a16:creationId xmlns:a16="http://schemas.microsoft.com/office/drawing/2014/main" id="{37242EE1-5ABA-4614-8E0A-8DC7DB44D670}"/>
              </a:ext>
            </a:extLst>
          </p:cNvPr>
          <p:cNvSpPr txBox="1"/>
          <p:nvPr/>
        </p:nvSpPr>
        <p:spPr>
          <a:xfrm>
            <a:off x="259644" y="1241778"/>
            <a:ext cx="8669867" cy="1754326"/>
          </a:xfrm>
          <a:prstGeom prst="rect">
            <a:avLst/>
          </a:prstGeom>
          <a:noFill/>
        </p:spPr>
        <p:txBody>
          <a:bodyPr wrap="square" rtlCol="0">
            <a:spAutoFit/>
          </a:bodyPr>
          <a:lstStyle/>
          <a:p>
            <a:pPr algn="ctr"/>
            <a:r>
              <a:rPr lang="en-US" sz="5400" b="1" dirty="0">
                <a:solidFill>
                  <a:srgbClr val="09121F"/>
                </a:solidFill>
              </a:rPr>
              <a:t>The Kiwanis International Strategic Plan</a:t>
            </a:r>
          </a:p>
        </p:txBody>
      </p:sp>
      <p:pic>
        <p:nvPicPr>
          <p:cNvPr id="4" name="Picture 3" descr="A picture containing object, clock&#10;&#10;Description automatically generated">
            <a:extLst>
              <a:ext uri="{FF2B5EF4-FFF2-40B4-BE49-F238E27FC236}">
                <a16:creationId xmlns:a16="http://schemas.microsoft.com/office/drawing/2014/main" id="{A919A9F0-4E96-4C6E-9E5F-520FCF2FE0F3}"/>
              </a:ext>
            </a:extLst>
          </p:cNvPr>
          <p:cNvPicPr>
            <a:picLocks noChangeAspect="1"/>
          </p:cNvPicPr>
          <p:nvPr/>
        </p:nvPicPr>
        <p:blipFill>
          <a:blip r:embed="rId3"/>
          <a:stretch>
            <a:fillRect/>
          </a:stretch>
        </p:blipFill>
        <p:spPr>
          <a:xfrm>
            <a:off x="416716" y="3304223"/>
            <a:ext cx="1662810" cy="1463040"/>
          </a:xfrm>
          <a:prstGeom prst="rect">
            <a:avLst/>
          </a:prstGeom>
        </p:spPr>
      </p:pic>
      <p:pic>
        <p:nvPicPr>
          <p:cNvPr id="7" name="Picture 6" descr="A picture containing iPod&#10;&#10;Description automatically generated">
            <a:extLst>
              <a:ext uri="{FF2B5EF4-FFF2-40B4-BE49-F238E27FC236}">
                <a16:creationId xmlns:a16="http://schemas.microsoft.com/office/drawing/2014/main" id="{ECB52F15-FAA7-438C-8FB7-25BC876DB8BC}"/>
              </a:ext>
            </a:extLst>
          </p:cNvPr>
          <p:cNvPicPr>
            <a:picLocks noChangeAspect="1"/>
          </p:cNvPicPr>
          <p:nvPr/>
        </p:nvPicPr>
        <p:blipFill>
          <a:blip r:embed="rId4"/>
          <a:stretch>
            <a:fillRect/>
          </a:stretch>
        </p:blipFill>
        <p:spPr>
          <a:xfrm>
            <a:off x="2078655" y="3304223"/>
            <a:ext cx="1662809" cy="1463040"/>
          </a:xfrm>
          <a:prstGeom prst="rect">
            <a:avLst/>
          </a:prstGeom>
        </p:spPr>
      </p:pic>
      <p:pic>
        <p:nvPicPr>
          <p:cNvPr id="9" name="Picture 8" descr="A close up of a sign&#10;&#10;Description automatically generated">
            <a:extLst>
              <a:ext uri="{FF2B5EF4-FFF2-40B4-BE49-F238E27FC236}">
                <a16:creationId xmlns:a16="http://schemas.microsoft.com/office/drawing/2014/main" id="{0B7E7853-E34B-412D-9DBB-CB58B1F7AAD4}"/>
              </a:ext>
            </a:extLst>
          </p:cNvPr>
          <p:cNvPicPr>
            <a:picLocks noChangeAspect="1"/>
          </p:cNvPicPr>
          <p:nvPr/>
        </p:nvPicPr>
        <p:blipFill>
          <a:blip r:embed="rId5"/>
          <a:stretch>
            <a:fillRect/>
          </a:stretch>
        </p:blipFill>
        <p:spPr>
          <a:xfrm>
            <a:off x="3740593" y="3304223"/>
            <a:ext cx="1662813" cy="1463040"/>
          </a:xfrm>
          <a:prstGeom prst="rect">
            <a:avLst/>
          </a:prstGeom>
        </p:spPr>
      </p:pic>
      <p:pic>
        <p:nvPicPr>
          <p:cNvPr id="11" name="Picture 10" descr="A close up of a logo&#10;&#10;Description automatically generated">
            <a:extLst>
              <a:ext uri="{FF2B5EF4-FFF2-40B4-BE49-F238E27FC236}">
                <a16:creationId xmlns:a16="http://schemas.microsoft.com/office/drawing/2014/main" id="{1628AA0E-E90F-431E-8AE5-AC8638C0DB87}"/>
              </a:ext>
            </a:extLst>
          </p:cNvPr>
          <p:cNvPicPr>
            <a:picLocks noChangeAspect="1"/>
          </p:cNvPicPr>
          <p:nvPr/>
        </p:nvPicPr>
        <p:blipFill>
          <a:blip r:embed="rId6"/>
          <a:stretch>
            <a:fillRect/>
          </a:stretch>
        </p:blipFill>
        <p:spPr>
          <a:xfrm>
            <a:off x="5402535" y="3304223"/>
            <a:ext cx="1662813" cy="1463040"/>
          </a:xfrm>
          <a:prstGeom prst="rect">
            <a:avLst/>
          </a:prstGeom>
        </p:spPr>
      </p:pic>
      <p:pic>
        <p:nvPicPr>
          <p:cNvPr id="13" name="Picture 12" descr="A close up of a logo&#10;&#10;Description automatically generated">
            <a:extLst>
              <a:ext uri="{FF2B5EF4-FFF2-40B4-BE49-F238E27FC236}">
                <a16:creationId xmlns:a16="http://schemas.microsoft.com/office/drawing/2014/main" id="{FE009EBF-6273-471B-B1BA-CB733C768D95}"/>
              </a:ext>
            </a:extLst>
          </p:cNvPr>
          <p:cNvPicPr>
            <a:picLocks noChangeAspect="1"/>
          </p:cNvPicPr>
          <p:nvPr/>
        </p:nvPicPr>
        <p:blipFill>
          <a:blip r:embed="rId7"/>
          <a:stretch>
            <a:fillRect/>
          </a:stretch>
        </p:blipFill>
        <p:spPr>
          <a:xfrm>
            <a:off x="7064477" y="3304223"/>
            <a:ext cx="1662813" cy="1463040"/>
          </a:xfrm>
          <a:prstGeom prst="rect">
            <a:avLst/>
          </a:prstGeom>
        </p:spPr>
      </p:pic>
    </p:spTree>
    <p:extLst>
      <p:ext uri="{BB962C8B-B14F-4D97-AF65-F5344CB8AC3E}">
        <p14:creationId xmlns:p14="http://schemas.microsoft.com/office/powerpoint/2010/main" val="420002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73F18F-5BC9-4C85-904B-2D8CA780C8F8}"/>
              </a:ext>
            </a:extLst>
          </p:cNvPr>
          <p:cNvSpPr>
            <a:spLocks noGrp="1"/>
          </p:cNvSpPr>
          <p:nvPr>
            <p:ph type="title"/>
          </p:nvPr>
        </p:nvSpPr>
        <p:spPr/>
        <p:txBody>
          <a:bodyPr/>
          <a:lstStyle/>
          <a:p>
            <a:r>
              <a:rPr lang="en-US" dirty="0">
                <a:latin typeface="Arial"/>
                <a:cs typeface="Arial"/>
              </a:rPr>
              <a:t>Strategic plan</a:t>
            </a:r>
            <a:endParaRPr lang="en-US" dirty="0"/>
          </a:p>
        </p:txBody>
      </p:sp>
      <p:graphicFrame>
        <p:nvGraphicFramePr>
          <p:cNvPr id="4" name="Table 4">
            <a:extLst>
              <a:ext uri="{FF2B5EF4-FFF2-40B4-BE49-F238E27FC236}">
                <a16:creationId xmlns:a16="http://schemas.microsoft.com/office/drawing/2014/main" id="{5D3E5FA3-4207-4FB0-B423-870C58CA2D8F}"/>
              </a:ext>
            </a:extLst>
          </p:cNvPr>
          <p:cNvGraphicFramePr>
            <a:graphicFrameLocks noGrp="1"/>
          </p:cNvGraphicFramePr>
          <p:nvPr>
            <p:extLst>
              <p:ext uri="{D42A27DB-BD31-4B8C-83A1-F6EECF244321}">
                <p14:modId xmlns:p14="http://schemas.microsoft.com/office/powerpoint/2010/main" val="2753478445"/>
              </p:ext>
            </p:extLst>
          </p:nvPr>
        </p:nvGraphicFramePr>
        <p:xfrm>
          <a:off x="531495" y="1309571"/>
          <a:ext cx="8153400" cy="3137210"/>
        </p:xfrm>
        <a:graphic>
          <a:graphicData uri="http://schemas.openxmlformats.org/drawingml/2006/table">
            <a:tbl>
              <a:tblPr firstRow="1" bandRow="1">
                <a:tableStyleId>{5C22544A-7EE6-4342-B048-85BDC9FD1C3A}</a:tableStyleId>
              </a:tblPr>
              <a:tblGrid>
                <a:gridCol w="2204183">
                  <a:extLst>
                    <a:ext uri="{9D8B030D-6E8A-4147-A177-3AD203B41FA5}">
                      <a16:colId xmlns:a16="http://schemas.microsoft.com/office/drawing/2014/main" val="3504266156"/>
                    </a:ext>
                  </a:extLst>
                </a:gridCol>
                <a:gridCol w="5949217">
                  <a:extLst>
                    <a:ext uri="{9D8B030D-6E8A-4147-A177-3AD203B41FA5}">
                      <a16:colId xmlns:a16="http://schemas.microsoft.com/office/drawing/2014/main" val="773257978"/>
                    </a:ext>
                  </a:extLst>
                </a:gridCol>
              </a:tblGrid>
              <a:tr h="6725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Motto</a:t>
                      </a:r>
                    </a:p>
                  </a:txBody>
                  <a:tcPr anchor="ctr">
                    <a:solidFill>
                      <a:srgbClr val="1A3049"/>
                    </a:solidFill>
                  </a:tcPr>
                </a:tc>
                <a:tc>
                  <a:txBody>
                    <a:bodyPr/>
                    <a:lstStyle/>
                    <a:p>
                      <a:r>
                        <a:rPr lang="en-US" sz="1600" dirty="0"/>
                        <a:t>Serving the Children of the World</a:t>
                      </a:r>
                    </a:p>
                  </a:txBody>
                  <a:tcPr anchor="ctr">
                    <a:solidFill>
                      <a:srgbClr val="1A3049"/>
                    </a:solidFill>
                  </a:tcPr>
                </a:tc>
                <a:extLst>
                  <a:ext uri="{0D108BD9-81ED-4DB2-BD59-A6C34878D82A}">
                    <a16:rowId xmlns:a16="http://schemas.microsoft.com/office/drawing/2014/main" val="1648634114"/>
                  </a:ext>
                </a:extLst>
              </a:tr>
              <a:tr h="939730">
                <a:tc>
                  <a:txBody>
                    <a:bodyPr/>
                    <a:lstStyle/>
                    <a:p>
                      <a:pPr algn="ctr"/>
                      <a:r>
                        <a:rPr lang="en-US" sz="1600" b="1" dirty="0"/>
                        <a:t>Defining statement (mission) </a:t>
                      </a:r>
                    </a:p>
                  </a:txBody>
                  <a:tcPr anchor="ctr">
                    <a:solidFill>
                      <a:srgbClr val="D3C5A6"/>
                    </a:solidFill>
                  </a:tcPr>
                </a:tc>
                <a:tc>
                  <a:txBody>
                    <a:bodyPr/>
                    <a:lstStyle/>
                    <a:p>
                      <a:r>
                        <a:rPr lang="en-US" sz="1600" dirty="0"/>
                        <a:t>Kiwanis is a global organization of volunteers dedicated to improving the world one child and one community at a time.</a:t>
                      </a:r>
                    </a:p>
                  </a:txBody>
                  <a:tcPr anchor="ctr">
                    <a:solidFill>
                      <a:srgbClr val="D3C5A6"/>
                    </a:solidFill>
                  </a:tcPr>
                </a:tc>
                <a:extLst>
                  <a:ext uri="{0D108BD9-81ED-4DB2-BD59-A6C34878D82A}">
                    <a16:rowId xmlns:a16="http://schemas.microsoft.com/office/drawing/2014/main" val="465771154"/>
                  </a:ext>
                </a:extLst>
              </a:tr>
              <a:tr h="1524928">
                <a:tc>
                  <a:txBody>
                    <a:bodyPr/>
                    <a:lstStyle/>
                    <a:p>
                      <a:pPr algn="ctr"/>
                      <a:r>
                        <a:rPr lang="en-US" sz="1600" b="1" dirty="0">
                          <a:solidFill>
                            <a:schemeClr val="bg1"/>
                          </a:solidFill>
                        </a:rPr>
                        <a:t>Vision statement </a:t>
                      </a:r>
                    </a:p>
                  </a:txBody>
                  <a:tcPr anchor="ctr">
                    <a:solidFill>
                      <a:srgbClr val="1A3049"/>
                    </a:solidFill>
                  </a:tcPr>
                </a:tc>
                <a:tc>
                  <a:txBody>
                    <a:bodyPr/>
                    <a:lstStyle/>
                    <a:p>
                      <a:r>
                        <a:rPr lang="en-US" sz="1600" dirty="0">
                          <a:solidFill>
                            <a:schemeClr val="bg1"/>
                          </a:solidFill>
                        </a:rPr>
                        <a:t>Kiwanis will be a positive influence in communities worldwide... so that one day, all children will wake up in communities that believe in them, nurture them and provide the support they need to thrive.</a:t>
                      </a:r>
                    </a:p>
                  </a:txBody>
                  <a:tcPr anchor="ctr">
                    <a:solidFill>
                      <a:srgbClr val="1A3049"/>
                    </a:solidFill>
                  </a:tcPr>
                </a:tc>
                <a:extLst>
                  <a:ext uri="{0D108BD9-81ED-4DB2-BD59-A6C34878D82A}">
                    <a16:rowId xmlns:a16="http://schemas.microsoft.com/office/drawing/2014/main" val="255384704"/>
                  </a:ext>
                </a:extLst>
              </a:tr>
            </a:tbl>
          </a:graphicData>
        </a:graphic>
      </p:graphicFrame>
    </p:spTree>
    <p:extLst>
      <p:ext uri="{BB962C8B-B14F-4D97-AF65-F5344CB8AC3E}">
        <p14:creationId xmlns:p14="http://schemas.microsoft.com/office/powerpoint/2010/main" val="1977512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D3E5FA3-4207-4FB0-B423-870C58CA2D8F}"/>
              </a:ext>
            </a:extLst>
          </p:cNvPr>
          <p:cNvGraphicFramePr>
            <a:graphicFrameLocks noGrp="1"/>
          </p:cNvGraphicFramePr>
          <p:nvPr>
            <p:extLst>
              <p:ext uri="{D42A27DB-BD31-4B8C-83A1-F6EECF244321}">
                <p14:modId xmlns:p14="http://schemas.microsoft.com/office/powerpoint/2010/main" val="3703172521"/>
              </p:ext>
            </p:extLst>
          </p:nvPr>
        </p:nvGraphicFramePr>
        <p:xfrm>
          <a:off x="535939" y="1314451"/>
          <a:ext cx="8131811" cy="3365810"/>
        </p:xfrm>
        <a:graphic>
          <a:graphicData uri="http://schemas.openxmlformats.org/drawingml/2006/table">
            <a:tbl>
              <a:tblPr firstRow="1" bandRow="1">
                <a:tableStyleId>{5C22544A-7EE6-4342-B048-85BDC9FD1C3A}</a:tableStyleId>
              </a:tblPr>
              <a:tblGrid>
                <a:gridCol w="2170246">
                  <a:extLst>
                    <a:ext uri="{9D8B030D-6E8A-4147-A177-3AD203B41FA5}">
                      <a16:colId xmlns:a16="http://schemas.microsoft.com/office/drawing/2014/main" val="3504266156"/>
                    </a:ext>
                  </a:extLst>
                </a:gridCol>
                <a:gridCol w="5961565">
                  <a:extLst>
                    <a:ext uri="{9D8B030D-6E8A-4147-A177-3AD203B41FA5}">
                      <a16:colId xmlns:a16="http://schemas.microsoft.com/office/drawing/2014/main" val="773257978"/>
                    </a:ext>
                  </a:extLst>
                </a:gridCol>
              </a:tblGrid>
              <a:tr h="3365810">
                <a:tc>
                  <a:txBody>
                    <a:bodyPr/>
                    <a:lstStyle/>
                    <a:p>
                      <a:pPr algn="ctr"/>
                      <a:r>
                        <a:rPr lang="en-US" sz="1600" b="1" dirty="0">
                          <a:solidFill>
                            <a:schemeClr val="tx1"/>
                          </a:solidFill>
                        </a:rPr>
                        <a:t>Vivid description of our future </a:t>
                      </a:r>
                    </a:p>
                  </a:txBody>
                  <a:tcPr anchor="ctr">
                    <a:solidFill>
                      <a:srgbClr val="D3C5A6"/>
                    </a:solidFill>
                  </a:tcPr>
                </a:tc>
                <a:tc>
                  <a:txBody>
                    <a:bodyPr/>
                    <a:lstStyle/>
                    <a:p>
                      <a:r>
                        <a:rPr lang="en-US" sz="1600" b="0" i="0" u="none" strike="noStrike" cap="none" dirty="0">
                          <a:solidFill>
                            <a:schemeClr val="tx1"/>
                          </a:solidFill>
                          <a:effectLst/>
                          <a:latin typeface="+mn-lt"/>
                          <a:ea typeface="+mn-ea"/>
                          <a:cs typeface="+mn-cs"/>
                          <a:sym typeface="Arial"/>
                        </a:rPr>
                        <a:t>Kiwanis’ global network includes a dynamic family of clubs, individual supporters, alumni, donors, NGO (non-government organization) partners and corporate sponsors. Every community around the world has an opportunity to participate in or benefit from a Kiwanis experience. Based upon a legacy of service to youth and children, this global network is dedicated to building community and improving lives by providing opportunities for service, fellowship, leadership and philanthropy according to local needs, cultures and member interests.</a:t>
                      </a:r>
                      <a:endParaRPr lang="en-US" sz="1600" b="1" i="0" u="none" strike="noStrike" cap="none" dirty="0">
                        <a:solidFill>
                          <a:schemeClr val="tx1"/>
                        </a:solidFill>
                        <a:effectLst/>
                        <a:latin typeface="+mn-lt"/>
                        <a:ea typeface="+mn-ea"/>
                        <a:cs typeface="+mn-cs"/>
                        <a:sym typeface="Arial"/>
                      </a:endParaRPr>
                    </a:p>
                  </a:txBody>
                  <a:tcPr anchor="ctr">
                    <a:solidFill>
                      <a:srgbClr val="D3C5A6"/>
                    </a:solidFill>
                  </a:tcPr>
                </a:tc>
                <a:extLst>
                  <a:ext uri="{0D108BD9-81ED-4DB2-BD59-A6C34878D82A}">
                    <a16:rowId xmlns:a16="http://schemas.microsoft.com/office/drawing/2014/main" val="3101100224"/>
                  </a:ext>
                </a:extLst>
              </a:tr>
            </a:tbl>
          </a:graphicData>
        </a:graphic>
      </p:graphicFrame>
      <p:sp>
        <p:nvSpPr>
          <p:cNvPr id="3" name="Title 2">
            <a:extLst>
              <a:ext uri="{FF2B5EF4-FFF2-40B4-BE49-F238E27FC236}">
                <a16:creationId xmlns:a16="http://schemas.microsoft.com/office/drawing/2014/main" id="{2B73F18F-5BC9-4C85-904B-2D8CA780C8F8}"/>
              </a:ext>
            </a:extLst>
          </p:cNvPr>
          <p:cNvSpPr>
            <a:spLocks noGrp="1"/>
          </p:cNvSpPr>
          <p:nvPr>
            <p:ph type="title"/>
          </p:nvPr>
        </p:nvSpPr>
        <p:spPr/>
        <p:txBody>
          <a:bodyPr/>
          <a:lstStyle/>
          <a:p>
            <a:r>
              <a:rPr lang="en-US" dirty="0">
                <a:latin typeface="Arial"/>
                <a:cs typeface="Arial"/>
              </a:rPr>
              <a:t>Strategic plan</a:t>
            </a:r>
            <a:endParaRPr lang="en-US" dirty="0"/>
          </a:p>
        </p:txBody>
      </p:sp>
    </p:spTree>
    <p:extLst>
      <p:ext uri="{BB962C8B-B14F-4D97-AF65-F5344CB8AC3E}">
        <p14:creationId xmlns:p14="http://schemas.microsoft.com/office/powerpoint/2010/main" val="4036659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997D82-06EF-4ECC-9FEA-970D4F27071B}"/>
              </a:ext>
            </a:extLst>
          </p:cNvPr>
          <p:cNvSpPr>
            <a:spLocks noGrp="1"/>
          </p:cNvSpPr>
          <p:nvPr>
            <p:ph type="body" idx="1"/>
          </p:nvPr>
        </p:nvSpPr>
        <p:spPr>
          <a:xfrm>
            <a:off x="495300" y="1314451"/>
            <a:ext cx="8153400" cy="3280172"/>
          </a:xfrm>
        </p:spPr>
        <p:txBody>
          <a:bodyPr/>
          <a:lstStyle/>
          <a:p>
            <a:pPr>
              <a:spcBef>
                <a:spcPts val="0"/>
              </a:spcBef>
            </a:pPr>
            <a:r>
              <a:rPr lang="en-US" sz="2000" dirty="0">
                <a:solidFill>
                  <a:srgbClr val="3E3E3E"/>
                </a:solidFill>
                <a:effectLst/>
                <a:latin typeface="Arial" panose="020B0604020202020204" pitchFamily="34" charset="0"/>
                <a:ea typeface="Calibri" panose="020F0502020204030204" pitchFamily="34" charset="0"/>
              </a:rPr>
              <a:t>Kiwanis’ global network is larger than </a:t>
            </a:r>
            <a:r>
              <a:rPr lang="en-US" sz="2000" dirty="0">
                <a:solidFill>
                  <a:srgbClr val="231F20"/>
                </a:solidFill>
                <a:effectLst/>
                <a:latin typeface="Arial" panose="020B0604020202020204" pitchFamily="34" charset="0"/>
                <a:ea typeface="Calibri" panose="020F0502020204030204" pitchFamily="34" charset="0"/>
              </a:rPr>
              <a:t>traditional </a:t>
            </a:r>
            <a:r>
              <a:rPr lang="en-US" sz="2000" dirty="0">
                <a:solidFill>
                  <a:srgbClr val="3E3E3E"/>
                </a:solidFill>
                <a:effectLst/>
                <a:latin typeface="Arial" panose="020B0604020202020204" pitchFamily="34" charset="0"/>
                <a:ea typeface="Calibri" panose="020F0502020204030204" pitchFamily="34" charset="0"/>
              </a:rPr>
              <a:t>clubs and members. </a:t>
            </a:r>
            <a:r>
              <a:rPr lang="en-US" sz="2000" dirty="0">
                <a:solidFill>
                  <a:srgbClr val="3E3E3E"/>
                </a:solidFill>
                <a:ea typeface="Calibri" panose="020F0502020204030204" pitchFamily="34" charset="0"/>
              </a:rPr>
              <a:t>United under the Kiwanis name, we are:</a:t>
            </a:r>
            <a:endParaRPr lang="en-US" sz="2000" dirty="0">
              <a:solidFill>
                <a:srgbClr val="3E3E3E"/>
              </a:solidFill>
              <a:effectLst/>
              <a:latin typeface="Arial" panose="020B0604020202020204" pitchFamily="34" charset="0"/>
              <a:ea typeface="Calibri" panose="020F0502020204030204" pitchFamily="34" charset="0"/>
            </a:endParaRPr>
          </a:p>
          <a:p>
            <a:pPr marL="342900" indent="-342900">
              <a:spcBef>
                <a:spcPts val="0"/>
              </a:spcBef>
              <a:buFont typeface="Arial" panose="020B0604020202020204" pitchFamily="34" charset="0"/>
              <a:buChar char="•"/>
            </a:pPr>
            <a:r>
              <a:rPr lang="en-US" sz="2000" dirty="0">
                <a:solidFill>
                  <a:srgbClr val="231F20"/>
                </a:solidFill>
                <a:effectLst/>
                <a:latin typeface="Arial"/>
                <a:ea typeface="Calibri" panose="020F0502020204030204" pitchFamily="34" charset="0"/>
                <a:cs typeface="Arial"/>
              </a:rPr>
              <a:t>Traditional and non-traditional members</a:t>
            </a:r>
            <a:r>
              <a:rPr lang="en-US" sz="2000" dirty="0">
                <a:solidFill>
                  <a:srgbClr val="231F20"/>
                </a:solidFill>
                <a:latin typeface="Arial"/>
                <a:ea typeface="Calibri" panose="020F0502020204030204" pitchFamily="34" charset="0"/>
                <a:cs typeface="Arial"/>
              </a:rPr>
              <a:t>. </a:t>
            </a:r>
            <a:endParaRPr lang="en-US" sz="2000" dirty="0">
              <a:solidFill>
                <a:srgbClr val="231F20"/>
              </a:solidFill>
              <a:effectLst/>
              <a:latin typeface="Arial" panose="020B0604020202020204" pitchFamily="34" charset="0"/>
              <a:ea typeface="Calibri" panose="020F0502020204030204" pitchFamily="34" charset="0"/>
            </a:endParaRPr>
          </a:p>
          <a:p>
            <a:pPr marL="342900" indent="-342900">
              <a:spcBef>
                <a:spcPts val="0"/>
              </a:spcBef>
              <a:buFont typeface="Arial" panose="020B0604020202020204" pitchFamily="34" charset="0"/>
              <a:buChar char="•"/>
            </a:pPr>
            <a:r>
              <a:rPr lang="en-US" sz="2000" dirty="0">
                <a:solidFill>
                  <a:srgbClr val="231F20"/>
                </a:solidFill>
                <a:latin typeface="Arial"/>
                <a:ea typeface="Calibri" panose="020F0502020204030204" pitchFamily="34" charset="0"/>
                <a:cs typeface="Arial"/>
              </a:rPr>
              <a:t>Supporters. </a:t>
            </a:r>
            <a:endParaRPr lang="en-US" sz="2000" dirty="0">
              <a:solidFill>
                <a:srgbClr val="231F20"/>
              </a:solidFill>
              <a:effectLst/>
              <a:latin typeface="Arial" panose="020B0604020202020204" pitchFamily="34" charset="0"/>
              <a:ea typeface="Calibri" panose="020F0502020204030204" pitchFamily="34" charset="0"/>
            </a:endParaRPr>
          </a:p>
          <a:p>
            <a:pPr marL="342900" indent="-342900">
              <a:spcBef>
                <a:spcPts val="0"/>
              </a:spcBef>
              <a:buFont typeface="Arial" panose="020B0604020202020204" pitchFamily="34" charset="0"/>
              <a:buChar char="•"/>
            </a:pPr>
            <a:r>
              <a:rPr lang="en-US" sz="2000" dirty="0">
                <a:solidFill>
                  <a:srgbClr val="231F20"/>
                </a:solidFill>
                <a:latin typeface="Arial"/>
                <a:ea typeface="Calibri" panose="020F0502020204030204" pitchFamily="34" charset="0"/>
                <a:cs typeface="Arial"/>
              </a:rPr>
              <a:t>Donors. </a:t>
            </a:r>
            <a:endParaRPr lang="en-US" sz="2000" dirty="0">
              <a:solidFill>
                <a:srgbClr val="231F20"/>
              </a:solidFill>
              <a:effectLst/>
              <a:latin typeface="Arial" panose="020B0604020202020204" pitchFamily="34" charset="0"/>
              <a:ea typeface="Calibri" panose="020F0502020204030204" pitchFamily="34" charset="0"/>
            </a:endParaRPr>
          </a:p>
          <a:p>
            <a:pPr marL="342900" indent="-342900">
              <a:spcBef>
                <a:spcPts val="0"/>
              </a:spcBef>
              <a:buFont typeface="Arial" panose="020B0604020202020204" pitchFamily="34" charset="0"/>
              <a:buChar char="•"/>
            </a:pPr>
            <a:r>
              <a:rPr lang="en-US" sz="2000" dirty="0">
                <a:solidFill>
                  <a:srgbClr val="231F20"/>
                </a:solidFill>
                <a:latin typeface="Arial"/>
                <a:ea typeface="Calibri" panose="020F0502020204030204" pitchFamily="34" charset="0"/>
                <a:cs typeface="Arial"/>
              </a:rPr>
              <a:t>Alumni.</a:t>
            </a:r>
            <a:endParaRPr lang="en-US" sz="2000" dirty="0">
              <a:solidFill>
                <a:srgbClr val="231F20"/>
              </a:solidFill>
              <a:effectLst/>
              <a:latin typeface="Arial" panose="020B0604020202020204" pitchFamily="34" charset="0"/>
              <a:ea typeface="Calibri" panose="020F0502020204030204" pitchFamily="34" charset="0"/>
            </a:endParaRPr>
          </a:p>
          <a:p>
            <a:pPr marL="342900" indent="-342900">
              <a:spcBef>
                <a:spcPts val="0"/>
              </a:spcBef>
              <a:buFont typeface="Arial" panose="020B0604020202020204" pitchFamily="34" charset="0"/>
              <a:buChar char="•"/>
            </a:pPr>
            <a:r>
              <a:rPr lang="en-US" sz="2000" dirty="0">
                <a:solidFill>
                  <a:srgbClr val="231F20"/>
                </a:solidFill>
                <a:latin typeface="Arial"/>
                <a:ea typeface="Calibri" panose="020F0502020204030204" pitchFamily="34" charset="0"/>
                <a:cs typeface="Arial"/>
              </a:rPr>
              <a:t>For-profit organizations. </a:t>
            </a:r>
            <a:endParaRPr lang="en-US" sz="2000" dirty="0">
              <a:solidFill>
                <a:srgbClr val="231F20"/>
              </a:solidFill>
              <a:effectLst/>
              <a:latin typeface="Arial" panose="020B0604020202020204" pitchFamily="34" charset="0"/>
              <a:ea typeface="Calibri" panose="020F0502020204030204" pitchFamily="34" charset="0"/>
            </a:endParaRPr>
          </a:p>
          <a:p>
            <a:pPr marL="342900" indent="-342900">
              <a:spcBef>
                <a:spcPts val="0"/>
              </a:spcBef>
              <a:buFont typeface="Arial" panose="020B0604020202020204" pitchFamily="34" charset="0"/>
              <a:buChar char="•"/>
            </a:pPr>
            <a:r>
              <a:rPr lang="en-US" sz="2000" dirty="0">
                <a:solidFill>
                  <a:srgbClr val="231F20"/>
                </a:solidFill>
                <a:latin typeface="Arial"/>
                <a:ea typeface="Calibri" panose="020F0502020204030204" pitchFamily="34" charset="0"/>
                <a:cs typeface="Arial"/>
              </a:rPr>
              <a:t>Other not-for-profit </a:t>
            </a:r>
            <a:r>
              <a:rPr lang="en-US" sz="2000" dirty="0">
                <a:solidFill>
                  <a:srgbClr val="231F20"/>
                </a:solidFill>
                <a:effectLst/>
                <a:latin typeface="Arial"/>
                <a:ea typeface="Calibri" panose="020F0502020204030204" pitchFamily="34" charset="0"/>
                <a:cs typeface="Arial"/>
              </a:rPr>
              <a:t>organizations</a:t>
            </a:r>
            <a:r>
              <a:rPr lang="en-US" sz="2000" dirty="0">
                <a:solidFill>
                  <a:srgbClr val="231F20"/>
                </a:solidFill>
                <a:latin typeface="Arial"/>
                <a:ea typeface="Calibri" panose="020F0502020204030204" pitchFamily="34" charset="0"/>
                <a:cs typeface="Arial"/>
              </a:rPr>
              <a:t>. </a:t>
            </a:r>
            <a:endParaRPr lang="en-US" sz="2000" dirty="0">
              <a:solidFill>
                <a:srgbClr val="231F20"/>
              </a:solidFill>
              <a:effectLst/>
              <a:latin typeface="Arial" panose="020B0604020202020204" pitchFamily="34" charset="0"/>
              <a:ea typeface="Calibri" panose="020F0502020204030204" pitchFamily="34" charset="0"/>
            </a:endParaRPr>
          </a:p>
          <a:p>
            <a:pPr>
              <a:spcBef>
                <a:spcPts val="0"/>
              </a:spcBef>
            </a:pPr>
            <a:r>
              <a:rPr lang="en-US" sz="2000" dirty="0">
                <a:solidFill>
                  <a:srgbClr val="3E3E3E"/>
                </a:solidFill>
                <a:latin typeface="Arial"/>
                <a:ea typeface="Calibri" panose="020F0502020204030204" pitchFamily="34" charset="0"/>
                <a:cs typeface="Arial"/>
              </a:rPr>
              <a:t>Better</a:t>
            </a:r>
            <a:r>
              <a:rPr lang="en-US" sz="2000" dirty="0">
                <a:solidFill>
                  <a:srgbClr val="3E3E3E"/>
                </a:solidFill>
                <a:effectLst/>
                <a:latin typeface="Arial"/>
                <a:ea typeface="Calibri" panose="020F0502020204030204" pitchFamily="34" charset="0"/>
                <a:cs typeface="Arial"/>
              </a:rPr>
              <a:t> connected.</a:t>
            </a:r>
          </a:p>
          <a:p>
            <a:pPr>
              <a:spcBef>
                <a:spcPts val="0"/>
              </a:spcBef>
            </a:pPr>
            <a:r>
              <a:rPr lang="en-US" sz="2000" dirty="0">
                <a:solidFill>
                  <a:srgbClr val="3E3E3E"/>
                </a:solidFill>
                <a:ea typeface="Calibri" panose="020F0502020204030204" pitchFamily="34" charset="0"/>
              </a:rPr>
              <a:t>S</a:t>
            </a:r>
            <a:r>
              <a:rPr lang="en-US" sz="2000" dirty="0">
                <a:solidFill>
                  <a:srgbClr val="3E3E3E"/>
                </a:solidFill>
                <a:effectLst/>
                <a:latin typeface="Arial" panose="020B0604020202020204" pitchFamily="34" charset="0"/>
                <a:ea typeface="Calibri" panose="020F0502020204030204" pitchFamily="34" charset="0"/>
              </a:rPr>
              <a:t>tronger communities. </a:t>
            </a:r>
          </a:p>
          <a:p>
            <a:pPr>
              <a:spcBef>
                <a:spcPts val="0"/>
              </a:spcBef>
            </a:pPr>
            <a:r>
              <a:rPr lang="en-US" sz="2000" dirty="0">
                <a:solidFill>
                  <a:srgbClr val="3E3E3E"/>
                </a:solidFill>
                <a:effectLst/>
                <a:latin typeface="Arial" panose="020B0604020202020204" pitchFamily="34" charset="0"/>
                <a:ea typeface="Calibri" panose="020F0502020204030204" pitchFamily="34" charset="0"/>
              </a:rPr>
              <a:t>A bigger impact in the world.</a:t>
            </a:r>
            <a:endParaRPr lang="en-US" sz="3200" dirty="0"/>
          </a:p>
        </p:txBody>
      </p:sp>
      <p:sp>
        <p:nvSpPr>
          <p:cNvPr id="3" name="Title 2">
            <a:extLst>
              <a:ext uri="{FF2B5EF4-FFF2-40B4-BE49-F238E27FC236}">
                <a16:creationId xmlns:a16="http://schemas.microsoft.com/office/drawing/2014/main" id="{C0E81685-086B-4AD3-9A39-6790FAE142EB}"/>
              </a:ext>
            </a:extLst>
          </p:cNvPr>
          <p:cNvSpPr>
            <a:spLocks noGrp="1"/>
          </p:cNvSpPr>
          <p:nvPr>
            <p:ph type="title"/>
          </p:nvPr>
        </p:nvSpPr>
        <p:spPr/>
        <p:txBody>
          <a:bodyPr/>
          <a:lstStyle/>
          <a:p>
            <a:r>
              <a:rPr lang="en-US" dirty="0">
                <a:latin typeface="Arial"/>
                <a:cs typeface="Arial"/>
              </a:rPr>
              <a:t>Our global network</a:t>
            </a:r>
          </a:p>
        </p:txBody>
      </p:sp>
      <mc:AlternateContent xmlns:mc="http://schemas.openxmlformats.org/markup-compatibility/2006">
        <mc:Choice xmlns:am3d="http://schemas.microsoft.com/office/drawing/2017/model3d" Requires="am3d">
          <p:graphicFrame>
            <p:nvGraphicFramePr>
              <p:cNvPr id="6" name="3D Model 5" descr="Earth">
                <a:extLst>
                  <a:ext uri="{FF2B5EF4-FFF2-40B4-BE49-F238E27FC236}">
                    <a16:creationId xmlns:a16="http://schemas.microsoft.com/office/drawing/2014/main" id="{C6760833-FEA8-472D-A588-45CAAA946779}"/>
                  </a:ext>
                </a:extLst>
              </p:cNvPr>
              <p:cNvGraphicFramePr>
                <a:graphicFrameLocks/>
              </p:cNvGraphicFramePr>
              <p:nvPr>
                <p:extLst>
                  <p:ext uri="{D42A27DB-BD31-4B8C-83A1-F6EECF244321}">
                    <p14:modId xmlns:p14="http://schemas.microsoft.com/office/powerpoint/2010/main" val="2473114643"/>
                  </p:ext>
                </p:extLst>
              </p:nvPr>
            </p:nvGraphicFramePr>
            <p:xfrm>
              <a:off x="6145432" y="2544982"/>
              <a:ext cx="2312768" cy="2312768"/>
            </p:xfrm>
            <a:graphic>
              <a:graphicData uri="http://schemas.microsoft.com/office/drawing/2017/model3d">
                <am3d:model3d r:embed="rId3">
                  <am3d:spPr>
                    <a:xfrm>
                      <a:off x="0" y="0"/>
                      <a:ext cx="2312768" cy="2312768"/>
                    </a:xfrm>
                    <a:prstGeom prst="rect">
                      <a:avLst/>
                    </a:prstGeom>
                  </am3d:spPr>
                  <am3d:camera>
                    <am3d:pos x="0" y="0" z="81469193"/>
                    <am3d:up dx="0" dy="36000000" dz="0"/>
                    <am3d:lookAt x="0" y="0" z="0"/>
                    <am3d:perspective fov="1591659"/>
                  </am3d:camera>
                  <am3d:trans>
                    <am3d:meterPerModelUnit n="5000000" d="1000000"/>
                    <am3d:preTrans dx="-3" dy="0" dz="-3"/>
                    <am3d:scale>
                      <am3d:sx n="1000000" d="1000000"/>
                      <am3d:sy n="1000000" d="1000000"/>
                      <am3d:sz n="1000000" d="1000000"/>
                    </am3d:scale>
                    <am3d:rot ax="9465786" ay="-40567" az="-10783419"/>
                    <am3d:postTrans dx="0" dy="0" dz="0"/>
                  </am3d:trans>
                  <am3d:raster rName="Office3DRenderer" rVer="16.0.8326">
                    <am3d:blip r:embed="rId4"/>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Earth">
                <a:extLst>
                  <a:ext uri="{FF2B5EF4-FFF2-40B4-BE49-F238E27FC236}">
                    <a16:creationId xmlns:a16="http://schemas.microsoft.com/office/drawing/2014/main" id="{C6760833-FEA8-472D-A588-45CAAA946779}"/>
                  </a:ext>
                </a:extLst>
              </p:cNvPr>
              <p:cNvPicPr>
                <a:picLocks noGrp="1" noRot="1" noChangeAspect="1" noMove="1" noResize="1" noEditPoints="1" noAdjustHandles="1" noChangeArrowheads="1" noChangeShapeType="1" noCrop="1"/>
              </p:cNvPicPr>
              <p:nvPr/>
            </p:nvPicPr>
            <p:blipFill>
              <a:blip r:embed="rId4"/>
              <a:stretch>
                <a:fillRect/>
              </a:stretch>
            </p:blipFill>
            <p:spPr>
              <a:xfrm>
                <a:off x="6145432" y="2544982"/>
                <a:ext cx="2312768" cy="2312768"/>
              </a:xfrm>
              <a:prstGeom prst="rect">
                <a:avLst/>
              </a:prstGeom>
            </p:spPr>
          </p:pic>
        </mc:Fallback>
      </mc:AlternateContent>
    </p:spTree>
    <p:extLst>
      <p:ext uri="{BB962C8B-B14F-4D97-AF65-F5344CB8AC3E}">
        <p14:creationId xmlns:p14="http://schemas.microsoft.com/office/powerpoint/2010/main" val="213968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75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75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75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75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75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75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75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75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750"/>
                                        <p:tgtEl>
                                          <p:spTgt spid="2">
                                            <p:txEl>
                                              <p:pRg st="9" end="9"/>
                                            </p:txEl>
                                          </p:spTgt>
                                        </p:tgtEl>
                                      </p:cBhvr>
                                    </p:animEffect>
                                  </p:childTnLst>
                                </p:cTn>
                              </p:par>
                              <p:par>
                                <p:cTn id="53" presetID="37" presetClass="emph" presetSubtype="128" accel="10000" decel="10000" fill="hold" nodeType="withEffect">
                                  <p:stCondLst>
                                    <p:cond delay="0"/>
                                  </p:stCondLst>
                                  <p:childTnLst>
                                    <p:animRot by="21600000">
                                      <p:cBhvr>
                                        <p:cTn id="54" dur="10000" fill="hold"/>
                                        <p:tgtEl>
                                          <p:spTgt spid="6"/>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theme/theme1.xml><?xml version="1.0" encoding="utf-8"?>
<a:theme xmlns:a="http://schemas.openxmlformats.org/drawingml/2006/main" name="Kiwanis PP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a441896-49b2-4e3b-9585-ad256bf5e304">
      <UserInfo>
        <DisplayName>Erin Bakemeyer</DisplayName>
        <AccountId>147</AccountId>
        <AccountType/>
      </UserInfo>
      <UserInfo>
        <DisplayName>Katherin Chi</DisplayName>
        <AccountId>48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A25B008DCAFDD499AE1D17D06317D99" ma:contentTypeVersion="12" ma:contentTypeDescription="Create a new document." ma:contentTypeScope="" ma:versionID="da256d9d4f93b2a84d19dd49f865e7e5">
  <xsd:schema xmlns:xsd="http://www.w3.org/2001/XMLSchema" xmlns:xs="http://www.w3.org/2001/XMLSchema" xmlns:p="http://schemas.microsoft.com/office/2006/metadata/properties" xmlns:ns2="9a441896-49b2-4e3b-9585-ad256bf5e304" xmlns:ns3="4ade548b-e066-4a27-8fa1-98c1fcc7d010" targetNamespace="http://schemas.microsoft.com/office/2006/metadata/properties" ma:root="true" ma:fieldsID="b4b041fea9fcca3f0b17a6db743798b4" ns2:_="" ns3:_="">
    <xsd:import namespace="9a441896-49b2-4e3b-9585-ad256bf5e304"/>
    <xsd:import namespace="4ade548b-e066-4a27-8fa1-98c1fcc7d01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EventHashCode" minOccurs="0"/>
                <xsd:element ref="ns3:MediaServiceGenerationTime" minOccurs="0"/>
                <xsd:element ref="ns3:MediaServiceOCR"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441896-49b2-4e3b-9585-ad256bf5e30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de548b-e066-4a27-8fa1-98c1fcc7d010"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387C47-4EAD-445F-8980-71CEE3C6B172}">
  <ds:schemaRefs>
    <ds:schemaRef ds:uri="http://schemas.microsoft.com/office/2006/metadata/properties"/>
    <ds:schemaRef ds:uri="http://purl.org/dc/elements/1.1/"/>
    <ds:schemaRef ds:uri="http://purl.org/dc/dcmitype/"/>
    <ds:schemaRef ds:uri="http://purl.org/dc/terms/"/>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4ade548b-e066-4a27-8fa1-98c1fcc7d010"/>
    <ds:schemaRef ds:uri="9a441896-49b2-4e3b-9585-ad256bf5e304"/>
  </ds:schemaRefs>
</ds:datastoreItem>
</file>

<file path=customXml/itemProps2.xml><?xml version="1.0" encoding="utf-8"?>
<ds:datastoreItem xmlns:ds="http://schemas.openxmlformats.org/officeDocument/2006/customXml" ds:itemID="{D3820676-83D3-4787-A13D-975719A388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441896-49b2-4e3b-9585-ad256bf5e304"/>
    <ds:schemaRef ds:uri="4ade548b-e066-4a27-8fa1-98c1fcc7d0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70B87C0-A119-474A-A9FD-FFE8B228A4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16152</TotalTime>
  <Words>3395</Words>
  <Application>Microsoft Office PowerPoint</Application>
  <PresentationFormat>On-screen Show (16:9)</PresentationFormat>
  <Paragraphs>334</Paragraphs>
  <Slides>20</Slides>
  <Notes>20</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Courier New</vt:lpstr>
      <vt:lpstr>Haettenschweiler</vt:lpstr>
      <vt:lpstr>Noto Sans Symbols</vt:lpstr>
      <vt:lpstr>Times New Roman</vt:lpstr>
      <vt:lpstr>Verdana</vt:lpstr>
      <vt:lpstr>Wingdings</vt:lpstr>
      <vt:lpstr>Kiwanis PPT Template</vt:lpstr>
      <vt:lpstr>The Kiwanis International Strategic Plan     as updated and adopted  by the board October 2019</vt:lpstr>
      <vt:lpstr>A brief history</vt:lpstr>
      <vt:lpstr>Key concepts</vt:lpstr>
      <vt:lpstr>Key concepts</vt:lpstr>
      <vt:lpstr>Key concepts</vt:lpstr>
      <vt:lpstr>PowerPoint Presentation</vt:lpstr>
      <vt:lpstr>Strategic plan</vt:lpstr>
      <vt:lpstr>Strategic plan</vt:lpstr>
      <vt:lpstr>Our global network</vt:lpstr>
      <vt:lpstr>Organizational alignment</vt:lpstr>
      <vt:lpstr>The priority areas</vt:lpstr>
      <vt:lpstr>Five priorities</vt:lpstr>
      <vt:lpstr>Five Priorities</vt:lpstr>
      <vt:lpstr>Five Priorities</vt:lpstr>
      <vt:lpstr>Signature project criteria</vt:lpstr>
      <vt:lpstr>Five Priorities</vt:lpstr>
      <vt:lpstr>Five Priorities</vt:lpstr>
      <vt:lpstr>PowerPoint Presentation</vt:lpstr>
      <vt:lpstr>Questions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Kiwanis PowerPoint Template</dc:title>
  <dc:creator>Stan Soderstrom</dc:creator>
  <cp:lastModifiedBy>Erin</cp:lastModifiedBy>
  <cp:revision>196</cp:revision>
  <cp:lastPrinted>2019-11-06T19:37:02Z</cp:lastPrinted>
  <dcterms:modified xsi:type="dcterms:W3CDTF">2021-03-08T14:24:31Z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0x0101004A25B008DCAFDD499AE1D17D06317D99</vt:lpwstr>
  </property>
</Properties>
</file>