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3" r:id="rId4"/>
  </p:sldMasterIdLst>
  <p:notesMasterIdLst>
    <p:notesMasterId r:id="rId42"/>
  </p:notesMasterIdLst>
  <p:handoutMasterIdLst>
    <p:handoutMasterId r:id="rId43"/>
  </p:handoutMasterIdLst>
  <p:sldIdLst>
    <p:sldId id="320" r:id="rId5"/>
    <p:sldId id="321" r:id="rId6"/>
    <p:sldId id="322" r:id="rId7"/>
    <p:sldId id="323" r:id="rId8"/>
    <p:sldId id="324" r:id="rId9"/>
    <p:sldId id="325" r:id="rId10"/>
    <p:sldId id="326" r:id="rId11"/>
    <p:sldId id="328" r:id="rId12"/>
    <p:sldId id="327" r:id="rId13"/>
    <p:sldId id="329" r:id="rId14"/>
    <p:sldId id="358" r:id="rId15"/>
    <p:sldId id="330" r:id="rId16"/>
    <p:sldId id="331" r:id="rId17"/>
    <p:sldId id="332" r:id="rId18"/>
    <p:sldId id="333" r:id="rId19"/>
    <p:sldId id="334" r:id="rId20"/>
    <p:sldId id="356" r:id="rId21"/>
    <p:sldId id="335" r:id="rId22"/>
    <p:sldId id="336" r:id="rId23"/>
    <p:sldId id="360" r:id="rId24"/>
    <p:sldId id="337" r:id="rId25"/>
    <p:sldId id="338" r:id="rId26"/>
    <p:sldId id="357" r:id="rId27"/>
    <p:sldId id="340" r:id="rId28"/>
    <p:sldId id="341" r:id="rId29"/>
    <p:sldId id="359" r:id="rId30"/>
    <p:sldId id="343" r:id="rId31"/>
    <p:sldId id="344" r:id="rId32"/>
    <p:sldId id="345" r:id="rId33"/>
    <p:sldId id="347" r:id="rId34"/>
    <p:sldId id="348" r:id="rId35"/>
    <p:sldId id="350" r:id="rId36"/>
    <p:sldId id="351" r:id="rId37"/>
    <p:sldId id="352" r:id="rId38"/>
    <p:sldId id="353" r:id="rId39"/>
    <p:sldId id="354" r:id="rId40"/>
    <p:sldId id="355" r:id="rId41"/>
  </p:sldIdLst>
  <p:sldSz cx="9144000" cy="5143500" type="screen16x9"/>
  <p:notesSz cx="9296400" cy="7010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5A3D6D-9653-8A14-9DFE-5133A319476B}" name="Gloria Bidgood" initials="GB" userId="S::gbidgood@kiwanis.org::70b7ce4e-2b65-4537-81e7-3721849a958f" providerId="AD"/>
  <p188:author id="{A8744DCC-0CE5-45C2-99BA-C8AEADD36D93}" name="Tony Knoderer" initials="TK" userId="S::tknoderer@kiwanis.org::3f76742e-2775-4991-bb3f-a2794605bfd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abienne April" initials="FA" lastIdx="4" clrIdx="0">
    <p:extLst>
      <p:ext uri="{19B8F6BF-5375-455C-9EA6-DF929625EA0E}">
        <p15:presenceInfo xmlns:p15="http://schemas.microsoft.com/office/powerpoint/2012/main" userId="S::fapril@kiwanis.org::ebd96002-c24c-4c38-be4d-5cd3fc239e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74"/>
    <a:srgbClr val="B497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87F7BD-6C74-45F1-9A5D-92A78C21697D}" v="241" dt="2024-10-01T19:56:12.066"/>
    <p1510:client id="{D5EA35F2-C2FB-4EF2-7E12-A5F08BB80371}" v="3" dt="2024-10-01T19:23:26.636"/>
    <p1510:client id="{D94ACFA3-716F-8E42-C84C-11867FD5E9CE}" v="303" dt="2024-10-01T14:16:07.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682" y="72"/>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844" cy="350056"/>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5265539" y="1"/>
            <a:ext cx="4028844" cy="350056"/>
          </a:xfrm>
          <a:prstGeom prst="rect">
            <a:avLst/>
          </a:prstGeom>
        </p:spPr>
        <p:txBody>
          <a:bodyPr vert="horz" lIns="88139" tIns="44070" rIns="88139" bIns="44070" rtlCol="0"/>
          <a:lstStyle>
            <a:lvl1pPr algn="r">
              <a:defRPr sz="1200"/>
            </a:lvl1pPr>
          </a:lstStyle>
          <a:p>
            <a:fld id="{EA0B60EF-6A4C-46B1-B760-BA5A55332EBF}" type="datetimeFigureOut">
              <a:rPr lang="en-US" smtClean="0"/>
              <a:pPr/>
              <a:t>10/1/2024</a:t>
            </a:fld>
            <a:endParaRPr lang="en-US"/>
          </a:p>
        </p:txBody>
      </p:sp>
      <p:sp>
        <p:nvSpPr>
          <p:cNvPr id="4" name="Footer Placeholder 3"/>
          <p:cNvSpPr>
            <a:spLocks noGrp="1"/>
          </p:cNvSpPr>
          <p:nvPr>
            <p:ph type="ftr" sz="quarter" idx="2"/>
          </p:nvPr>
        </p:nvSpPr>
        <p:spPr>
          <a:xfrm>
            <a:off x="1" y="6659186"/>
            <a:ext cx="4028844" cy="350056"/>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5265539" y="6659186"/>
            <a:ext cx="4028844" cy="350056"/>
          </a:xfrm>
          <a:prstGeom prst="rect">
            <a:avLst/>
          </a:prstGeom>
        </p:spPr>
        <p:txBody>
          <a:bodyPr vert="horz" lIns="88139" tIns="44070" rIns="88139" bIns="44070" rtlCol="0" anchor="b"/>
          <a:lstStyle>
            <a:lvl1pPr algn="r">
              <a:defRPr sz="1200"/>
            </a:lvl1pPr>
          </a:lstStyle>
          <a:p>
            <a:fld id="{6D9CF6E8-D45E-45E7-A100-4A32BE6E6337}"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1"/>
            <a:ext cx="4028440" cy="350519"/>
          </a:xfrm>
          <a:prstGeom prst="rect">
            <a:avLst/>
          </a:prstGeom>
          <a:noFill/>
          <a:ln>
            <a:noFill/>
          </a:ln>
        </p:spPr>
        <p:txBody>
          <a:bodyPr lIns="88125" tIns="88125" rIns="88125" bIns="88125" anchor="t"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5265809" y="1"/>
            <a:ext cx="4028440" cy="350519"/>
          </a:xfrm>
          <a:prstGeom prst="rect">
            <a:avLst/>
          </a:prstGeom>
          <a:noFill/>
          <a:ln>
            <a:noFill/>
          </a:ln>
        </p:spPr>
        <p:txBody>
          <a:bodyPr lIns="88125" tIns="88125" rIns="88125" bIns="88125" anchor="t" anchorCtr="0"/>
          <a:lstStyle>
            <a:lvl1pPr marL="0" marR="0" lvl="0" indent="0" algn="r"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2311400" y="527050"/>
            <a:ext cx="4673600" cy="2628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929642" y="3329941"/>
            <a:ext cx="7437119" cy="3154679"/>
          </a:xfrm>
          <a:prstGeom prst="rect">
            <a:avLst/>
          </a:prstGeom>
          <a:noFill/>
          <a:ln>
            <a:noFill/>
          </a:ln>
        </p:spPr>
        <p:txBody>
          <a:bodyPr lIns="88125" tIns="88125" rIns="88125" bIns="881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6658664"/>
            <a:ext cx="4028440" cy="350519"/>
          </a:xfrm>
          <a:prstGeom prst="rect">
            <a:avLst/>
          </a:prstGeom>
          <a:noFill/>
          <a:ln>
            <a:noFill/>
          </a:ln>
        </p:spPr>
        <p:txBody>
          <a:bodyPr lIns="88125" tIns="88125" rIns="88125" bIns="88125" anchor="b"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5265809" y="6658664"/>
            <a:ext cx="4028440" cy="350519"/>
          </a:xfrm>
          <a:prstGeom prst="rect">
            <a:avLst/>
          </a:prstGeom>
          <a:noFill/>
          <a:ln>
            <a:noFill/>
          </a:ln>
        </p:spPr>
        <p:txBody>
          <a:bodyPr lIns="93161" tIns="46580" rIns="93161" bIns="46580" anchor="b" anchorCtr="0">
            <a:noAutofit/>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a:t>
            </a:fld>
            <a:endParaRPr lang="en-US"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921F4-C834-4305-BF4A-AAFE4A2BC84B}" type="slidenum">
              <a:rPr lang="en-US"/>
              <a:pPr/>
              <a:t>1</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xfrm>
            <a:off x="968375" y="3227010"/>
            <a:ext cx="7262813" cy="3054300"/>
          </a:xfrm>
        </p:spPr>
        <p:txBody>
          <a:bodyPr/>
          <a:lstStyle/>
          <a:p>
            <a:r>
              <a:rPr lang="en-US" sz="1300" b="1"/>
              <a:t>Presenter notes: </a:t>
            </a:r>
            <a:r>
              <a:rPr lang="en-US" sz="1300" i="1">
                <a:solidFill>
                  <a:schemeClr val="tx1"/>
                </a:solidFill>
                <a:latin typeface="+mn-lt"/>
                <a:ea typeface="+mn-ea"/>
                <a:cs typeface="Arial" pitchFamily="34" charset="0"/>
              </a:rPr>
              <a:t>We’ve learned that a thorough orientation is an important member retention tool, so we prepared this presentation for you to share with new club members or potential new members.</a:t>
            </a:r>
          </a:p>
          <a:p>
            <a:r>
              <a:rPr lang="en-US" sz="1300" i="1">
                <a:solidFill>
                  <a:schemeClr val="tx1"/>
                </a:solidFill>
                <a:latin typeface="+mn-lt"/>
                <a:ea typeface="+mn-ea"/>
                <a:cs typeface="Arial" pitchFamily="34" charset="0"/>
              </a:rPr>
              <a:t>Make this presentation your own. Save it electronically, fill in the blanks and tailor the slides to meet your club’s needs. If you decide to add new slides, please maintain the integrity of the Kiwanis graphic standards by using the “Insert New Slide” function.</a:t>
            </a:r>
          </a:p>
          <a:p>
            <a:endParaRPr lang="en-US" sz="1300" i="1">
              <a:latin typeface="+mn-lt"/>
            </a:endParaRPr>
          </a:p>
          <a:p>
            <a:r>
              <a:rPr lang="en-US" sz="1300" i="1">
                <a:solidFill>
                  <a:schemeClr val="tx1"/>
                </a:solidFill>
                <a:latin typeface="+mn-lt"/>
                <a:ea typeface="+mn-ea"/>
                <a:cs typeface="Arial" pitchFamily="34" charset="0"/>
              </a:rPr>
              <a:t>This is designed as a 30 minute </a:t>
            </a:r>
            <a:r>
              <a:rPr lang="en-US" sz="1300" i="1">
                <a:latin typeface="+mn-lt"/>
              </a:rPr>
              <a:t>experience. </a:t>
            </a:r>
            <a:endParaRPr lang="en-US" sz="1300" i="1">
              <a:solidFill>
                <a:schemeClr val="tx1"/>
              </a:solidFill>
              <a:latin typeface="+mn-lt"/>
              <a:ea typeface="+mn-ea"/>
              <a:cs typeface="Arial" pitchFamily="34" charset="0"/>
            </a:endParaRPr>
          </a:p>
          <a:p>
            <a:endParaRPr lang="en-US" sz="1300" i="1">
              <a:solidFill>
                <a:schemeClr val="tx1"/>
              </a:solidFill>
              <a:latin typeface="+mn-lt"/>
              <a:ea typeface="+mn-ea"/>
              <a:cs typeface="Arial" pitchFamily="34" charset="0"/>
            </a:endParaRPr>
          </a:p>
          <a:p>
            <a:r>
              <a:rPr lang="en-US" sz="1300" i="1">
                <a:solidFill>
                  <a:schemeClr val="tx1"/>
                </a:solidFill>
                <a:latin typeface="+mn-lt"/>
                <a:ea typeface="+mn-ea"/>
                <a:cs typeface="Arial" pitchFamily="34" charset="0"/>
              </a:rPr>
              <a:t>Here’s the equipment you’ll need:</a:t>
            </a:r>
          </a:p>
          <a:p>
            <a:pPr lvl="1">
              <a:buFont typeface="Arial" pitchFamily="34" charset="0"/>
              <a:buChar char="•"/>
            </a:pPr>
            <a:r>
              <a:rPr lang="en-US" sz="1300" i="1">
                <a:solidFill>
                  <a:schemeClr val="tx1"/>
                </a:solidFill>
                <a:latin typeface="+mn-lt"/>
                <a:ea typeface="+mn-ea"/>
                <a:cs typeface="Arial" pitchFamily="34" charset="0"/>
              </a:rPr>
              <a:t>Instructor’s guide (the PowerPoint notes pages)</a:t>
            </a:r>
          </a:p>
          <a:p>
            <a:pPr lvl="1">
              <a:buFont typeface="Arial" pitchFamily="34" charset="0"/>
              <a:buChar char="•"/>
            </a:pPr>
            <a:r>
              <a:rPr lang="en-US" sz="1300" i="1">
                <a:solidFill>
                  <a:schemeClr val="tx1"/>
                </a:solidFill>
                <a:latin typeface="+mn-lt"/>
                <a:ea typeface="+mn-ea"/>
                <a:cs typeface="Arial" pitchFamily="34" charset="0"/>
              </a:rPr>
              <a:t>A laptop computer, the PowerPoint file</a:t>
            </a:r>
            <a:r>
              <a:rPr lang="en-US" sz="1300" i="1">
                <a:latin typeface="+mn-lt"/>
              </a:rPr>
              <a:t> </a:t>
            </a:r>
            <a:r>
              <a:rPr lang="en-US" sz="1300" i="1">
                <a:solidFill>
                  <a:schemeClr val="tx1"/>
                </a:solidFill>
                <a:latin typeface="+mn-lt"/>
                <a:ea typeface="+mn-ea"/>
                <a:cs typeface="Arial" pitchFamily="34" charset="0"/>
              </a:rPr>
              <a:t>and an LCD projector if you are anticipating a large group</a:t>
            </a:r>
          </a:p>
          <a:p>
            <a:pPr lvl="1">
              <a:buFont typeface="Arial" pitchFamily="34" charset="0"/>
              <a:buChar char="•"/>
            </a:pPr>
            <a:r>
              <a:rPr lang="en-US" sz="1300" i="1">
                <a:solidFill>
                  <a:schemeClr val="tx1"/>
                </a:solidFill>
                <a:latin typeface="+mn-lt"/>
                <a:ea typeface="+mn-ea"/>
                <a:cs typeface="Arial" pitchFamily="34" charset="0"/>
              </a:rPr>
              <a:t>A handout of slides for participants </a:t>
            </a:r>
            <a:r>
              <a:rPr lang="en-US" sz="1300" i="1">
                <a:latin typeface="+mn-lt"/>
              </a:rPr>
              <a:t>(optional)</a:t>
            </a:r>
            <a:r>
              <a:rPr lang="en-US" sz="1300" i="1">
                <a:solidFill>
                  <a:schemeClr val="tx1"/>
                </a:solidFill>
                <a:latin typeface="+mn-lt"/>
                <a:ea typeface="+mn-ea"/>
                <a:cs typeface="Arial" pitchFamily="34" charset="0"/>
              </a:rPr>
              <a:t> </a:t>
            </a:r>
          </a:p>
        </p:txBody>
      </p:sp>
    </p:spTree>
    <p:extLst>
      <p:ext uri="{BB962C8B-B14F-4D97-AF65-F5344CB8AC3E}">
        <p14:creationId xmlns:p14="http://schemas.microsoft.com/office/powerpoint/2010/main" val="2522366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C1288-8660-48D7-AB7C-60D53169B135}" type="slidenum">
              <a:rPr lang="en-US"/>
              <a:pPr/>
              <a:t>10</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b="1">
                <a:latin typeface="Calibri" panose="020F0502020204030204" pitchFamily="34" charset="0"/>
                <a:cs typeface="Calibri" panose="020F0502020204030204" pitchFamily="34" charset="0"/>
              </a:rPr>
              <a:t>Presenter</a:t>
            </a:r>
            <a:r>
              <a:rPr lang="en-US" b="1" baseline="0">
                <a:latin typeface="Calibri" panose="020F0502020204030204" pitchFamily="34" charset="0"/>
                <a:cs typeface="Calibri" panose="020F0502020204030204" pitchFamily="34" charset="0"/>
              </a:rPr>
              <a:t> notes: </a:t>
            </a:r>
            <a:r>
              <a:rPr lang="en-US" i="1">
                <a:latin typeface="Calibri" panose="020F0502020204030204" pitchFamily="34" charset="0"/>
                <a:cs typeface="Calibri" panose="020F0502020204030204" pitchFamily="34" charset="0"/>
              </a:rPr>
              <a:t>C</a:t>
            </a:r>
            <a:r>
              <a:rPr lang="en-US" i="1">
                <a:solidFill>
                  <a:schemeClr val="tx1"/>
                </a:solidFill>
                <a:latin typeface="Calibri" panose="020F0502020204030204" pitchFamily="34" charset="0"/>
                <a:ea typeface="+mn-ea"/>
                <a:cs typeface="Calibri" panose="020F0502020204030204" pitchFamily="34" charset="0"/>
              </a:rPr>
              <a:t>hange this slide to reflect the club’s committees. Can insert photo of club if available.</a:t>
            </a:r>
          </a:p>
          <a:p>
            <a:endParaRPr lang="en-US">
              <a:solidFill>
                <a:schemeClr val="tx1"/>
              </a:solidFill>
              <a:latin typeface="Calibri" panose="020F0502020204030204" pitchFamily="34" charset="0"/>
              <a:ea typeface="+mn-ea"/>
              <a:cs typeface="Calibri" panose="020F0502020204030204" pitchFamily="34" charset="0"/>
            </a:endParaRPr>
          </a:p>
          <a:p>
            <a:pPr defTabSz="881390" fontAlgn="base">
              <a:spcBef>
                <a:spcPct val="30000"/>
              </a:spcBef>
              <a:spcAft>
                <a:spcPct val="0"/>
              </a:spcAft>
              <a:defRPr/>
            </a:pPr>
            <a:r>
              <a:rPr lang="en-US">
                <a:solidFill>
                  <a:schemeClr val="tx1"/>
                </a:solidFill>
                <a:latin typeface="Calibri" panose="020F0502020204030204" pitchFamily="34" charset="0"/>
                <a:ea typeface="+mn-ea"/>
                <a:cs typeface="Calibri" panose="020F0502020204030204" pitchFamily="34" charset="0"/>
              </a:rPr>
              <a:t>Committees provide opportunities for participation and leadership. Each club has a list of standing committees within their bylaws and policies, and many clubs have continued to add committees for different functions, such as specific fundraisers and service activities.</a:t>
            </a:r>
          </a:p>
          <a:p>
            <a:pPr defTabSz="881390" fontAlgn="base">
              <a:spcBef>
                <a:spcPct val="30000"/>
              </a:spcBef>
              <a:spcAft>
                <a:spcPct val="0"/>
              </a:spcAft>
              <a:defRPr/>
            </a:pPr>
            <a:endParaRPr lang="en-US">
              <a:solidFill>
                <a:schemeClr val="tx1"/>
              </a:solidFill>
              <a:latin typeface="Calibri" panose="020F0502020204030204" pitchFamily="34" charset="0"/>
              <a:ea typeface="+mn-ea"/>
              <a:cs typeface="Calibri" panose="020F0502020204030204" pitchFamily="34" charset="0"/>
            </a:endParaRPr>
          </a:p>
          <a:p>
            <a:r>
              <a:rPr lang="en-US">
                <a:solidFill>
                  <a:schemeClr val="tx1"/>
                </a:solidFill>
                <a:latin typeface="Calibri" panose="020F0502020204030204" pitchFamily="34" charset="0"/>
                <a:ea typeface="+mn-ea"/>
                <a:cs typeface="Calibri" panose="020F0502020204030204" pitchFamily="34" charset="0"/>
              </a:rPr>
              <a:t>These are the standard committees listed in the Standard Form for Club Bylaws and policies. Larger clubs may have more committees to provide more opportunities for members to get involved; some small clubs combine or prioritize these committees. Focus on the work the club needs or wants to accomplish. Describe what each committee does. Club committees are where the work gets done and relationships are forged. Encourage new members to find a committee that interests them and to play a part.</a:t>
            </a:r>
          </a:p>
        </p:txBody>
      </p:sp>
    </p:spTree>
    <p:extLst>
      <p:ext uri="{BB962C8B-B14F-4D97-AF65-F5344CB8AC3E}">
        <p14:creationId xmlns:p14="http://schemas.microsoft.com/office/powerpoint/2010/main" val="4267864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C1288-8660-48D7-AB7C-60D53169B135}" type="slidenum">
              <a:rPr lang="en-US"/>
              <a:pPr/>
              <a:t>11</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b="1">
                <a:latin typeface="Calibri" panose="020F0502020204030204" pitchFamily="34" charset="0"/>
                <a:cs typeface="Calibri" panose="020F0502020204030204" pitchFamily="34" charset="0"/>
              </a:rPr>
              <a:t>Presenter</a:t>
            </a:r>
            <a:r>
              <a:rPr lang="en-US" b="1" baseline="0">
                <a:latin typeface="Calibri" panose="020F0502020204030204" pitchFamily="34" charset="0"/>
                <a:cs typeface="Calibri" panose="020F0502020204030204" pitchFamily="34" charset="0"/>
              </a:rPr>
              <a:t> notes: </a:t>
            </a:r>
            <a:r>
              <a:rPr lang="en-US" i="1">
                <a:latin typeface="Calibri" panose="020F0502020204030204" pitchFamily="34" charset="0"/>
                <a:cs typeface="Calibri" panose="020F0502020204030204" pitchFamily="34" charset="0"/>
              </a:rPr>
              <a:t>C</a:t>
            </a:r>
            <a:r>
              <a:rPr lang="en-US" i="1">
                <a:solidFill>
                  <a:schemeClr val="tx1"/>
                </a:solidFill>
                <a:latin typeface="Calibri" panose="020F0502020204030204" pitchFamily="34" charset="0"/>
                <a:ea typeface="+mn-ea"/>
                <a:cs typeface="Calibri" panose="020F0502020204030204" pitchFamily="34" charset="0"/>
              </a:rPr>
              <a:t>hange this slide to reflect the club’s committees. Can insert photo of club if available.</a:t>
            </a:r>
          </a:p>
          <a:p>
            <a:endParaRPr lang="en-US">
              <a:solidFill>
                <a:schemeClr val="tx1"/>
              </a:solidFill>
              <a:latin typeface="Calibri" panose="020F0502020204030204" pitchFamily="34" charset="0"/>
              <a:ea typeface="+mn-ea"/>
              <a:cs typeface="Calibri" panose="020F0502020204030204" pitchFamily="34" charset="0"/>
            </a:endParaRPr>
          </a:p>
          <a:p>
            <a:pPr defTabSz="881390" fontAlgn="base">
              <a:spcBef>
                <a:spcPct val="30000"/>
              </a:spcBef>
              <a:spcAft>
                <a:spcPct val="0"/>
              </a:spcAft>
              <a:defRPr/>
            </a:pPr>
            <a:r>
              <a:rPr lang="en-US">
                <a:solidFill>
                  <a:schemeClr val="tx1"/>
                </a:solidFill>
                <a:latin typeface="Calibri" panose="020F0502020204030204" pitchFamily="34" charset="0"/>
                <a:ea typeface="+mn-ea"/>
                <a:cs typeface="Calibri" panose="020F0502020204030204" pitchFamily="34" charset="0"/>
              </a:rPr>
              <a:t>Committees provide opportunities for participation and leadership. Each club has a list of standing committees within their bylaws and policies, and many clubs have continued to add committees for different functions, such as specific fundraisers and service activities.</a:t>
            </a:r>
          </a:p>
          <a:p>
            <a:pPr defTabSz="881390" fontAlgn="base">
              <a:spcBef>
                <a:spcPct val="30000"/>
              </a:spcBef>
              <a:spcAft>
                <a:spcPct val="0"/>
              </a:spcAft>
              <a:defRPr/>
            </a:pPr>
            <a:endParaRPr lang="en-US">
              <a:solidFill>
                <a:schemeClr val="tx1"/>
              </a:solidFill>
              <a:latin typeface="Calibri" panose="020F0502020204030204" pitchFamily="34" charset="0"/>
              <a:ea typeface="+mn-ea"/>
              <a:cs typeface="Calibri" panose="020F0502020204030204" pitchFamily="34" charset="0"/>
            </a:endParaRPr>
          </a:p>
          <a:p>
            <a:r>
              <a:rPr lang="en-US">
                <a:solidFill>
                  <a:schemeClr val="tx1"/>
                </a:solidFill>
                <a:latin typeface="Calibri" panose="020F0502020204030204" pitchFamily="34" charset="0"/>
                <a:ea typeface="+mn-ea"/>
                <a:cs typeface="Calibri" panose="020F0502020204030204" pitchFamily="34" charset="0"/>
              </a:rPr>
              <a:t>These are the standard committees listed in the Standard Form for Club Bylaws and policies. Larger clubs may have more committees to provide more opportunities for members to get involved; some small clubs combine or prioritize these committees. Focus on the work the club needs or wants to accomplish. Describe what each committee does. Club committees are where the work gets done and relationships are forged. Encourage new members to find a committee that interests them and to play a part.</a:t>
            </a:r>
          </a:p>
        </p:txBody>
      </p:sp>
    </p:spTree>
    <p:extLst>
      <p:ext uri="{BB962C8B-B14F-4D97-AF65-F5344CB8AC3E}">
        <p14:creationId xmlns:p14="http://schemas.microsoft.com/office/powerpoint/2010/main" val="1985603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9EA40-79D7-4B6C-81F8-26E5C221649F}" type="slidenum">
              <a:rPr lang="en-US"/>
              <a:pPr/>
              <a:t>12</a:t>
            </a:fld>
            <a:endParaRPr lang="en-U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en-US" b="1"/>
              <a:t>Presenter</a:t>
            </a:r>
            <a:r>
              <a:rPr lang="en-US" b="1" baseline="0"/>
              <a:t> notes: </a:t>
            </a:r>
            <a:r>
              <a:rPr lang="en-US" i="1"/>
              <a:t>List the club’s major service projects and encourage the new member to participate.</a:t>
            </a:r>
            <a:r>
              <a:rPr lang="en-US"/>
              <a:t> </a:t>
            </a:r>
          </a:p>
          <a:p>
            <a:endParaRPr lang="en-US"/>
          </a:p>
          <a:p>
            <a:r>
              <a:rPr lang="en-US">
                <a:latin typeface="Calibri" panose="020F0502020204030204" pitchFamily="34" charset="0"/>
                <a:cs typeface="Calibri" panose="020F0502020204030204" pitchFamily="34" charset="0"/>
              </a:rPr>
              <a:t>Relationships are forged by participating in the activities of the club.</a:t>
            </a:r>
          </a:p>
          <a:p>
            <a:r>
              <a:rPr lang="en-US">
                <a:solidFill>
                  <a:schemeClr val="tx1"/>
                </a:solidFill>
                <a:latin typeface="Calibri" panose="020F0502020204030204" pitchFamily="34" charset="0"/>
                <a:ea typeface="+mn-ea"/>
                <a:cs typeface="Calibri" panose="020F0502020204030204" pitchFamily="34" charset="0"/>
              </a:rPr>
              <a:t>Give new members an opportunity to participate in a service project right away.</a:t>
            </a:r>
          </a:p>
          <a:p>
            <a:r>
              <a:rPr lang="en-US">
                <a:solidFill>
                  <a:schemeClr val="tx1"/>
                </a:solidFill>
                <a:latin typeface="Calibri" panose="020F0502020204030204" pitchFamily="34" charset="0"/>
                <a:ea typeface="+mn-ea"/>
                <a:cs typeface="Calibri" panose="020F0502020204030204" pitchFamily="34" charset="0"/>
              </a:rPr>
              <a:t>Find out if the new member has a particular interest in one of those or has suggestions for other projects.</a:t>
            </a:r>
          </a:p>
          <a:p>
            <a:endParaRPr lang="en-US"/>
          </a:p>
        </p:txBody>
      </p:sp>
    </p:spTree>
    <p:extLst>
      <p:ext uri="{BB962C8B-B14F-4D97-AF65-F5344CB8AC3E}">
        <p14:creationId xmlns:p14="http://schemas.microsoft.com/office/powerpoint/2010/main" val="4255603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D7E9A-EDA7-4BE6-8E99-0BBF9A43694A}" type="slidenum">
              <a:rPr lang="en-US"/>
              <a:pPr/>
              <a:t>13</a:t>
            </a:fld>
            <a:endParaRPr 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r>
              <a:rPr lang="en-US" sz="1300" b="1"/>
              <a:t>Presenter notes: </a:t>
            </a:r>
            <a:r>
              <a:rPr lang="en-US" i="1"/>
              <a:t>Share with the new member which programs this club sponsors or supports. Members are encouraged to attend meetings. Add additional slides if needed.</a:t>
            </a:r>
          </a:p>
          <a:p>
            <a:endParaRPr lang="en-US" i="1"/>
          </a:p>
          <a:p>
            <a:r>
              <a:rPr lang="en-US">
                <a:solidFill>
                  <a:schemeClr val="tx1"/>
                </a:solidFill>
                <a:latin typeface="Arial" pitchFamily="34" charset="0"/>
                <a:ea typeface="+mn-ea"/>
                <a:cs typeface="Arial" pitchFamily="34" charset="0"/>
              </a:rPr>
              <a:t>Kiwanis International empowers people at every stage of life to become competent, capable and compassionate leaders by helping them learn to help others. Through its Service Leadership Programs, Kiwanis teaches students and adults ways to improve the world one child and one community at a time.</a:t>
            </a:r>
            <a:endParaRPr lang="en-US" sz="1300"/>
          </a:p>
          <a:p>
            <a:endParaRPr lang="en-US" sz="1300"/>
          </a:p>
          <a:p>
            <a:endParaRPr lang="en-US"/>
          </a:p>
        </p:txBody>
      </p:sp>
    </p:spTree>
    <p:extLst>
      <p:ext uri="{BB962C8B-B14F-4D97-AF65-F5344CB8AC3E}">
        <p14:creationId xmlns:p14="http://schemas.microsoft.com/office/powerpoint/2010/main" val="3810549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9EA40-79D7-4B6C-81F8-26E5C221649F}" type="slidenum">
              <a:rPr lang="en-US"/>
              <a:pPr/>
              <a:t>14</a:t>
            </a:fld>
            <a:endParaRPr lang="en-U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en-US" b="1"/>
              <a:t>Presenter</a:t>
            </a:r>
            <a:r>
              <a:rPr lang="en-US" b="1" baseline="0"/>
              <a:t> notes: </a:t>
            </a:r>
            <a:r>
              <a:rPr lang="en-US" i="1"/>
              <a:t>List the club’s major fundraising projects. </a:t>
            </a:r>
          </a:p>
          <a:p>
            <a:endParaRPr lang="en-US"/>
          </a:p>
          <a:p>
            <a:r>
              <a:rPr lang="en-US"/>
              <a:t>As with service projects and committee assignments, relationships are forged by participating in the activities of the club.</a:t>
            </a:r>
          </a:p>
        </p:txBody>
      </p:sp>
    </p:spTree>
    <p:extLst>
      <p:ext uri="{BB962C8B-B14F-4D97-AF65-F5344CB8AC3E}">
        <p14:creationId xmlns:p14="http://schemas.microsoft.com/office/powerpoint/2010/main" val="1572702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a:t>Presenter</a:t>
            </a:r>
            <a:r>
              <a:rPr lang="en-US" b="1" baseline="0"/>
              <a:t> notes: </a:t>
            </a:r>
            <a:r>
              <a:rPr lang="en-US" i="1">
                <a:solidFill>
                  <a:schemeClr val="tx1"/>
                </a:solidFill>
                <a:latin typeface="Calibri" panose="020F0502020204030204" pitchFamily="34" charset="0"/>
                <a:ea typeface="+mn-ea"/>
                <a:cs typeface="Calibri" panose="020F0502020204030204" pitchFamily="34" charset="0"/>
              </a:rPr>
              <a:t>Describe a typical club meeting including format and timing (and timeliness), seating (hopefully “open”) and club traditions such as Happy Dollars. Take time to explain to new members (and guests) what to expect (singing, meals, committee reports, etc.) so they feel comfortable at the first few club meetings. </a:t>
            </a:r>
          </a:p>
          <a:p>
            <a:r>
              <a:rPr lang="en-US">
                <a:solidFill>
                  <a:schemeClr val="tx1"/>
                </a:solidFill>
                <a:latin typeface="Calibri" panose="020F0502020204030204" pitchFamily="34" charset="0"/>
                <a:ea typeface="+mn-ea"/>
                <a:cs typeface="Calibri" panose="020F0502020204030204" pitchFamily="34" charset="0"/>
              </a:rPr>
              <a:t> </a:t>
            </a:r>
          </a:p>
          <a:p>
            <a:r>
              <a:rPr lang="en-US">
                <a:solidFill>
                  <a:schemeClr val="tx1"/>
                </a:solidFill>
                <a:latin typeface="Calibri" panose="020F0502020204030204" pitchFamily="34" charset="0"/>
                <a:ea typeface="+mn-ea"/>
                <a:cs typeface="Calibri" panose="020F0502020204030204" pitchFamily="34" charset="0"/>
              </a:rPr>
              <a:t>Some clubs start meetings with an invocation and singing, some don’t. Assure the new member that his or her preferences will be considered when club traditions and club meetings are evaluated.</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Be sure to evaluate your club’s traditions annually by asking your members if they meet their needs and expectations for their club.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15</a:t>
            </a:fld>
            <a:endParaRPr lang="en-US"/>
          </a:p>
        </p:txBody>
      </p:sp>
    </p:spTree>
    <p:extLst>
      <p:ext uri="{BB962C8B-B14F-4D97-AF65-F5344CB8AC3E}">
        <p14:creationId xmlns:p14="http://schemas.microsoft.com/office/powerpoint/2010/main" val="1738755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41A83-DA22-4F46-AD93-53C9E4A3A01A}" type="slidenum">
              <a:rPr lang="en-US"/>
              <a:pPr/>
              <a:t>16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b="1"/>
              <a:t>Presenter</a:t>
            </a:r>
            <a:r>
              <a:rPr lang="en-US" b="1" baseline="0"/>
              <a:t> notes: </a:t>
            </a:r>
            <a:r>
              <a:rPr lang="en-US" i="1">
                <a:solidFill>
                  <a:schemeClr val="tx1"/>
                </a:solidFill>
                <a:latin typeface="Arial" pitchFamily="34" charset="0"/>
                <a:ea typeface="+mn-ea"/>
                <a:cs typeface="Arial" pitchFamily="34" charset="0"/>
              </a:rPr>
              <a:t>Describe each of these communication vehicles. Take time to show members the Kiwanis International website, kiwanis.org. Share the URLs for your club and district websites too.</a:t>
            </a: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Sharing information is critical to keeping members engaged. When you join a Kiwanis club, the club secretary will enter your information in our database. Within a month you should receive the first of a series of emails welcoming you to Kiwanis. You also will receive a mailed packet with information about Kiwanis. </a:t>
            </a:r>
          </a:p>
        </p:txBody>
      </p:sp>
    </p:spTree>
    <p:extLst>
      <p:ext uri="{BB962C8B-B14F-4D97-AF65-F5344CB8AC3E}">
        <p14:creationId xmlns:p14="http://schemas.microsoft.com/office/powerpoint/2010/main" val="412438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41A83-DA22-4F46-AD93-53C9E4A3A01A}" type="slidenum">
              <a:rPr lang="en-US"/>
              <a:pPr/>
              <a:t>17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b="1"/>
              <a:t>Presenter</a:t>
            </a:r>
            <a:r>
              <a:rPr lang="en-US" b="1" baseline="0"/>
              <a:t> notes: </a:t>
            </a:r>
            <a:r>
              <a:rPr lang="en-US" i="1">
                <a:solidFill>
                  <a:schemeClr val="tx1"/>
                </a:solidFill>
                <a:latin typeface="Arial" pitchFamily="34" charset="0"/>
                <a:ea typeface="+mn-ea"/>
                <a:cs typeface="Arial" pitchFamily="34" charset="0"/>
              </a:rPr>
              <a:t>Describe each of these communication vehicles. Take time to show members the Kiwanis International website, kiwanis.org. Share the URLs for your club and district websites too.</a:t>
            </a: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Sharing information is critical to keeping members engaged. When you join a Kiwanis club, the club secretary will enter your information in our database. Within a month you should receive the first of a series of emails welcoming you to Kiwanis. You also will receive a mailed packet with information about Kiwanis. </a:t>
            </a:r>
          </a:p>
        </p:txBody>
      </p:sp>
    </p:spTree>
    <p:extLst>
      <p:ext uri="{BB962C8B-B14F-4D97-AF65-F5344CB8AC3E}">
        <p14:creationId xmlns:p14="http://schemas.microsoft.com/office/powerpoint/2010/main" val="39856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D462DE-A1D0-4FE2-879D-A1E5D0D2B210}" type="slidenum">
              <a:rPr lang="en-US"/>
              <a:pPr/>
              <a:t>18</a:t>
            </a:fld>
            <a:endParaRPr lang="en-US"/>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r>
              <a:rPr lang="en-US" b="1"/>
              <a:t>Presenter</a:t>
            </a:r>
            <a:r>
              <a:rPr lang="en-US" b="1" baseline="0"/>
              <a:t> notes: </a:t>
            </a:r>
            <a:r>
              <a:rPr lang="en-US" i="1"/>
              <a:t>Explain that officers change with each administrative year, which begins October 1. </a:t>
            </a:r>
          </a:p>
          <a:p>
            <a:endParaRPr lang="en-US"/>
          </a:p>
          <a:p>
            <a:pPr marL="165261" indent="-165261">
              <a:buFont typeface="Wingdings" panose="05000000000000000000" pitchFamily="2" charset="2"/>
              <a:buChar char="§"/>
            </a:pPr>
            <a:r>
              <a:rPr lang="en-US"/>
              <a:t>Describe the election process for club directors and officers. </a:t>
            </a:r>
          </a:p>
          <a:p>
            <a:pPr marL="165261" indent="-165261" defTabSz="881390" fontAlgn="base">
              <a:spcBef>
                <a:spcPct val="30000"/>
              </a:spcBef>
              <a:spcAft>
                <a:spcPct val="0"/>
              </a:spcAft>
              <a:buFont typeface="Wingdings" panose="05000000000000000000" pitchFamily="2" charset="2"/>
              <a:buChar char="§"/>
              <a:defRPr/>
            </a:pPr>
            <a:r>
              <a:rPr lang="en-US"/>
              <a:t>Explain what the annual club meeting is.</a:t>
            </a:r>
          </a:p>
          <a:p>
            <a:pPr marL="165261" indent="-165261">
              <a:buFont typeface="Wingdings" panose="05000000000000000000" pitchFamily="2" charset="2"/>
              <a:buChar char="§"/>
            </a:pPr>
            <a:r>
              <a:rPr lang="en-US"/>
              <a:t>Share the date of the club’s next annual club meeting which is likely in April or May.</a:t>
            </a:r>
          </a:p>
          <a:p>
            <a:pPr marL="165261" indent="-165261">
              <a:buFont typeface="Wingdings" panose="05000000000000000000" pitchFamily="2" charset="2"/>
              <a:buChar char="§"/>
            </a:pPr>
            <a:r>
              <a:rPr lang="en-US"/>
              <a:t>Encourage new members to consider running for office. </a:t>
            </a:r>
          </a:p>
          <a:p>
            <a:endParaRPr lang="en-US"/>
          </a:p>
        </p:txBody>
      </p:sp>
    </p:spTree>
    <p:extLst>
      <p:ext uri="{BB962C8B-B14F-4D97-AF65-F5344CB8AC3E}">
        <p14:creationId xmlns:p14="http://schemas.microsoft.com/office/powerpoint/2010/main" val="801526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520623-E96C-438D-BDFF-6AF552E6A261}" type="slidenum">
              <a:rPr lang="en-US"/>
              <a:pPr/>
              <a:t>19</a:t>
            </a:fld>
            <a:endParaRPr lang="en-US"/>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p:txBody>
          <a:bodyPr/>
          <a:lstStyle/>
          <a:p>
            <a:r>
              <a:rPr lang="en-US" b="1"/>
              <a:t>Presenter notes: </a:t>
            </a:r>
            <a:r>
              <a:rPr lang="en-US" i="1"/>
              <a:t>Briefly</a:t>
            </a:r>
            <a:r>
              <a:rPr lang="en-US" i="1" baseline="0"/>
              <a:t> explain the structure of voting and the responsibilities of the board of directors for your club. </a:t>
            </a:r>
            <a:endParaRPr lang="en-US" i="1"/>
          </a:p>
        </p:txBody>
      </p:sp>
    </p:spTree>
    <p:extLst>
      <p:ext uri="{BB962C8B-B14F-4D97-AF65-F5344CB8AC3E}">
        <p14:creationId xmlns:p14="http://schemas.microsoft.com/office/powerpoint/2010/main" val="1817111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a:t>Presenter</a:t>
            </a:r>
            <a:r>
              <a:rPr lang="en-US" b="1" baseline="0"/>
              <a:t> notes: </a:t>
            </a:r>
            <a:r>
              <a:rPr lang="en-US" b="0" i="1" baseline="0">
                <a:latin typeface="+mn-lt"/>
              </a:rPr>
              <a:t>Click to bring in each topic. </a:t>
            </a:r>
            <a:endParaRPr lang="en-US" b="1" i="1" baseline="0">
              <a:latin typeface="+mn-lt"/>
            </a:endParaRPr>
          </a:p>
          <a:p>
            <a:endParaRPr lang="en-US" b="1" baseline="0">
              <a:latin typeface="+mn-lt"/>
            </a:endParaRPr>
          </a:p>
          <a:p>
            <a:r>
              <a:rPr lang="en-US" b="1">
                <a:latin typeface="+mn-lt"/>
              </a:rPr>
              <a:t>Topics</a:t>
            </a:r>
          </a:p>
          <a:p>
            <a:pPr marL="220348" indent="-220348">
              <a:buFont typeface="+mj-lt"/>
              <a:buAutoNum type="arabicPeriod"/>
            </a:pPr>
            <a:r>
              <a:rPr lang="en-US">
                <a:latin typeface="+mn-lt"/>
              </a:rPr>
              <a:t>Who we are— We will do a quick overview of who we</a:t>
            </a:r>
            <a:r>
              <a:rPr lang="en-US" baseline="0">
                <a:latin typeface="+mn-lt"/>
              </a:rPr>
              <a:t> as Kiwanians and where we are. </a:t>
            </a:r>
            <a:endParaRPr lang="en-US">
              <a:latin typeface="+mn-lt"/>
            </a:endParaRPr>
          </a:p>
          <a:p>
            <a:pPr marL="220348" indent="-220348">
              <a:buFont typeface="+mj-lt"/>
              <a:buAutoNum type="arabicPeriod"/>
            </a:pPr>
            <a:endParaRPr lang="en-US">
              <a:latin typeface="+mn-lt"/>
            </a:endParaRPr>
          </a:p>
          <a:p>
            <a:pPr marL="220348" indent="-220348">
              <a:buFont typeface="+mj-lt"/>
              <a:buAutoNum type="arabicPeriod"/>
            </a:pPr>
            <a:r>
              <a:rPr lang="en-US">
                <a:latin typeface="+mn-lt"/>
              </a:rPr>
              <a:t>About our club— Every club has its own “flavor”,</a:t>
            </a:r>
            <a:r>
              <a:rPr lang="en-US" baseline="0">
                <a:latin typeface="+mn-lt"/>
              </a:rPr>
              <a:t> its own traditions and projects, and its own wonderful way of interacting with the community where it exists. We will talk more about our club and the things that make our club special and important to our community. </a:t>
            </a:r>
            <a:endParaRPr lang="en-US">
              <a:latin typeface="+mn-lt"/>
            </a:endParaRPr>
          </a:p>
          <a:p>
            <a:pPr marL="220348" indent="-220348">
              <a:buFont typeface="+mj-lt"/>
              <a:buAutoNum type="arabicPeriod"/>
            </a:pPr>
            <a:endParaRPr lang="en-US">
              <a:latin typeface="+mn-lt"/>
            </a:endParaRPr>
          </a:p>
          <a:p>
            <a:pPr marL="220348" indent="-220348">
              <a:buFont typeface="+mj-lt"/>
              <a:buAutoNum type="arabicPeriod"/>
            </a:pPr>
            <a:r>
              <a:rPr lang="en-US">
                <a:latin typeface="+mn-lt"/>
              </a:rPr>
              <a:t>About Kiwanis International— </a:t>
            </a:r>
            <a:r>
              <a:rPr lang="en-US" baseline="0">
                <a:latin typeface="+mn-lt"/>
              </a:rPr>
              <a:t>While all clubs are unique, they share one thing in common– they are part of a strong international organization that supports the work of clubs around the world. We will briefly discuss Kiwanis International and the ways this organization supports our local club. </a:t>
            </a:r>
            <a:endParaRPr lang="en-US">
              <a:latin typeface="+mn-lt"/>
            </a:endParaRPr>
          </a:p>
          <a:p>
            <a:pPr marL="220348" indent="-220348">
              <a:buFont typeface="+mj-lt"/>
              <a:buAutoNum type="arabicPeriod"/>
            </a:pPr>
            <a:endParaRPr lang="en-US">
              <a:latin typeface="+mn-lt"/>
            </a:endParaRPr>
          </a:p>
          <a:p>
            <a:pPr marL="220348" indent="-220348">
              <a:buFont typeface="+mj-lt"/>
              <a:buAutoNum type="arabicPeriod"/>
            </a:pPr>
            <a:r>
              <a:rPr lang="en-US">
                <a:latin typeface="+mn-lt"/>
              </a:rPr>
              <a:t>Questions and wrapping it up— At</a:t>
            </a:r>
            <a:r>
              <a:rPr lang="en-US" baseline="0">
                <a:latin typeface="+mn-lt"/>
              </a:rPr>
              <a:t> the end of our time together, we will take a few moments to answer questions that you might have about our club or Kiwanis International. Of course, our members will always be available to answer questions for you later as well. </a:t>
            </a:r>
            <a:endParaRPr lang="en-US">
              <a:latin typeface="+mn-lt"/>
            </a:endParaRPr>
          </a:p>
          <a:p>
            <a:endParaRPr lang="en-US">
              <a:latin typeface="+mn-lt"/>
            </a:endParaRPr>
          </a:p>
          <a:p>
            <a:r>
              <a:rPr lang="en-US">
                <a:latin typeface="+mn-lt"/>
              </a:rPr>
              <a:t>Our goal</a:t>
            </a:r>
            <a:r>
              <a:rPr lang="en-US" baseline="0">
                <a:latin typeface="+mn-lt"/>
              </a:rPr>
              <a:t> for today is simple: to help you become familiar with our club and our organization as a whole. We believe that Kiwanis International offers a unique way to serve children due to the fact that our organization is global and has a large outreach, while keeping a focus on local issues and service to children. We are glad you have chosen to join us. </a:t>
            </a:r>
          </a:p>
          <a:p>
            <a:endParaRPr lang="en-US" baseline="0">
              <a:latin typeface="+mn-lt"/>
            </a:endParaRPr>
          </a:p>
          <a:p>
            <a:r>
              <a:rPr lang="en-US" baseline="0">
                <a:latin typeface="+mn-lt"/>
              </a:rPr>
              <a:t>We will know we have met our goal today if you:</a:t>
            </a:r>
          </a:p>
          <a:p>
            <a:pPr defTabSz="881390" fontAlgn="base">
              <a:spcBef>
                <a:spcPct val="30000"/>
              </a:spcBef>
              <a:spcAft>
                <a:spcPct val="0"/>
              </a:spcAft>
              <a:buFont typeface="Arial" pitchFamily="34" charset="0"/>
              <a:buChar char="•"/>
              <a:defRPr/>
            </a:pPr>
            <a:r>
              <a:rPr lang="en-US" baseline="0">
                <a:latin typeface="+mn-lt"/>
              </a:rPr>
              <a:t> </a:t>
            </a:r>
            <a:r>
              <a:rPr lang="en-US">
                <a:latin typeface="+mn-lt"/>
              </a:rPr>
              <a:t>Learn new information about Kiwanis which you are able to share with others</a:t>
            </a:r>
          </a:p>
          <a:p>
            <a:pPr>
              <a:buFont typeface="Arial" pitchFamily="34" charset="0"/>
              <a:buChar char="•"/>
            </a:pPr>
            <a:r>
              <a:rPr lang="en-US" baseline="0">
                <a:latin typeface="+mn-lt"/>
              </a:rPr>
              <a:t> </a:t>
            </a:r>
            <a:r>
              <a:rPr lang="en-US">
                <a:latin typeface="+mn-lt"/>
              </a:rPr>
              <a:t>Understand how our club functions in our community</a:t>
            </a:r>
          </a:p>
          <a:p>
            <a:pPr>
              <a:buFont typeface="Arial" pitchFamily="34" charset="0"/>
              <a:buChar char="•"/>
            </a:pPr>
            <a:r>
              <a:rPr lang="en-US" baseline="0">
                <a:latin typeface="+mn-lt"/>
              </a:rPr>
              <a:t> </a:t>
            </a:r>
            <a:r>
              <a:rPr lang="en-US">
                <a:latin typeface="+mn-lt"/>
              </a:rPr>
              <a:t>Understand why Kiwanis International is important to our community and to the global community</a:t>
            </a:r>
            <a:endParaRPr lang="en-US" b="1">
              <a:latin typeface="+mn-lt"/>
            </a:endParaRPr>
          </a:p>
        </p:txBody>
      </p:sp>
      <p:sp>
        <p:nvSpPr>
          <p:cNvPr id="4" name="Slide Number Placeholder 3"/>
          <p:cNvSpPr>
            <a:spLocks noGrp="1"/>
          </p:cNvSpPr>
          <p:nvPr>
            <p:ph type="sldNum" sz="quarter" idx="10"/>
          </p:nvPr>
        </p:nvSpPr>
        <p:spPr/>
        <p:txBody>
          <a:bodyPr/>
          <a:lstStyle/>
          <a:p>
            <a:fld id="{59201C30-6DBB-46F6-AFD8-6189C7E5FE9A}" type="slidenum">
              <a:rPr lang="en-US" smtClean="0"/>
              <a:pPr/>
              <a:t>2</a:t>
            </a:fld>
            <a:endParaRPr lang="en-US"/>
          </a:p>
        </p:txBody>
      </p:sp>
    </p:spTree>
    <p:extLst>
      <p:ext uri="{BB962C8B-B14F-4D97-AF65-F5344CB8AC3E}">
        <p14:creationId xmlns:p14="http://schemas.microsoft.com/office/powerpoint/2010/main" val="1517199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520623-E96C-438D-BDFF-6AF552E6A261}" type="slidenum">
              <a:rPr lang="en-US"/>
              <a:pPr/>
              <a:t>20</a:t>
            </a:fld>
            <a:endParaRPr lang="en-US"/>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p:txBody>
          <a:bodyPr/>
          <a:lstStyle/>
          <a:p>
            <a:r>
              <a:rPr lang="en-US" b="1"/>
              <a:t>Presenter notes: </a:t>
            </a:r>
            <a:r>
              <a:rPr lang="en-US" i="1"/>
              <a:t>Briefly</a:t>
            </a:r>
            <a:r>
              <a:rPr lang="en-US" i="1" baseline="0"/>
              <a:t> explain the structure of voting and the responsibilities of the board of directors for your club. </a:t>
            </a:r>
            <a:endParaRPr lang="en-US" i="1"/>
          </a:p>
        </p:txBody>
      </p:sp>
    </p:spTree>
    <p:extLst>
      <p:ext uri="{BB962C8B-B14F-4D97-AF65-F5344CB8AC3E}">
        <p14:creationId xmlns:p14="http://schemas.microsoft.com/office/powerpoint/2010/main" val="3862153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2D023-4164-4C86-A317-2AA24E4FAFEF}" type="slidenum">
              <a:rPr lang="en-US"/>
              <a:pPr/>
              <a:t>21</a:t>
            </a:fld>
            <a:endParaRPr lang="en-US"/>
          </a:p>
        </p:txBody>
      </p:sp>
      <p:sp>
        <p:nvSpPr>
          <p:cNvPr id="277506" name="Rectangle 3074"/>
          <p:cNvSpPr>
            <a:spLocks noGrp="1" noRot="1" noChangeAspect="1" noChangeArrowheads="1" noTextEdit="1"/>
          </p:cNvSpPr>
          <p:nvPr>
            <p:ph type="sldImg"/>
          </p:nvPr>
        </p:nvSpPr>
        <p:spPr>
          <a:ln/>
        </p:spPr>
      </p:sp>
      <p:sp>
        <p:nvSpPr>
          <p:cNvPr id="277507" name="Rectangle 3075"/>
          <p:cNvSpPr>
            <a:spLocks noGrp="1" noChangeArrowheads="1"/>
          </p:cNvSpPr>
          <p:nvPr>
            <p:ph type="body" idx="1"/>
          </p:nvPr>
        </p:nvSpPr>
        <p:spPr/>
        <p:txBody>
          <a:bodyPr/>
          <a:lstStyle/>
          <a:p>
            <a:pPr>
              <a:defRPr/>
            </a:pPr>
            <a:r>
              <a:rPr lang="en-US" b="1"/>
              <a:t>Presenter notes: </a:t>
            </a:r>
            <a:r>
              <a:rPr lang="en-US" i="1"/>
              <a:t>Share with the new member the list of club board members. </a:t>
            </a:r>
          </a:p>
          <a:p>
            <a:endParaRPr lang="en-US"/>
          </a:p>
          <a:p>
            <a:r>
              <a:rPr lang="en-US"/>
              <a:t>Explain that all members are welcome to attend board meetings, but only board members and officers may vote.</a:t>
            </a:r>
          </a:p>
          <a:p>
            <a:endParaRPr lang="en-US"/>
          </a:p>
        </p:txBody>
      </p:sp>
    </p:spTree>
    <p:extLst>
      <p:ext uri="{BB962C8B-B14F-4D97-AF65-F5344CB8AC3E}">
        <p14:creationId xmlns:p14="http://schemas.microsoft.com/office/powerpoint/2010/main" val="2444741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EB1EC-E4B6-4E9E-A722-1B3D91F265DC}" type="slidenum">
              <a:rPr lang="en-US"/>
              <a:pPr/>
              <a:t>22</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b="1"/>
              <a:t>Presenter notes: </a:t>
            </a:r>
            <a:r>
              <a:rPr lang="en-US" i="1"/>
              <a:t>Briefly describe the finances of the club and share whether or not the club has a foundation.</a:t>
            </a:r>
          </a:p>
          <a:p>
            <a:endParaRPr lang="en-US"/>
          </a:p>
          <a:p>
            <a:r>
              <a:rPr lang="en-US"/>
              <a:t>In the United States, Kiwanis clubs are classified as 501(c)4 organizations therefore, dues and donations are not tax deductible. </a:t>
            </a:r>
          </a:p>
          <a:p>
            <a:endParaRPr lang="en-US"/>
          </a:p>
          <a:p>
            <a:r>
              <a:rPr lang="en-US"/>
              <a:t>Some clubs have 501(c)3 foundations that can accept tax deductible contributions. </a:t>
            </a:r>
          </a:p>
        </p:txBody>
      </p:sp>
    </p:spTree>
    <p:extLst>
      <p:ext uri="{BB962C8B-B14F-4D97-AF65-F5344CB8AC3E}">
        <p14:creationId xmlns:p14="http://schemas.microsoft.com/office/powerpoint/2010/main" val="2127324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EB1EC-E4B6-4E9E-A722-1B3D91F265DC}" type="slidenum">
              <a:rPr lang="en-US"/>
              <a:pPr/>
              <a:t>23</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b="1"/>
              <a:t>Presenter notes: </a:t>
            </a:r>
            <a:r>
              <a:rPr lang="en-US" i="1"/>
              <a:t>Briefly describe the finances of the club and share whether or not the club has a foundation.</a:t>
            </a:r>
          </a:p>
          <a:p>
            <a:endParaRPr lang="en-US"/>
          </a:p>
          <a:p>
            <a:r>
              <a:rPr lang="en-US"/>
              <a:t>In the United States, Kiwanis clubs are classified as 501(c)4 organizations therefore, dues and donations are not tax deductible. </a:t>
            </a:r>
          </a:p>
          <a:p>
            <a:endParaRPr lang="en-US"/>
          </a:p>
          <a:p>
            <a:r>
              <a:rPr lang="en-US"/>
              <a:t>Some clubs have 501(c)3 foundations that can accept tax deductible contributions. </a:t>
            </a:r>
          </a:p>
        </p:txBody>
      </p:sp>
    </p:spTree>
    <p:extLst>
      <p:ext uri="{BB962C8B-B14F-4D97-AF65-F5344CB8AC3E}">
        <p14:creationId xmlns:p14="http://schemas.microsoft.com/office/powerpoint/2010/main" val="1411184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a:t>Presenter notes: </a:t>
            </a:r>
            <a:r>
              <a:rPr lang="en-US" i="1"/>
              <a:t>Include club, division or district benefits (i.e. district and club newsletters, education conferences, leadership education, social and</a:t>
            </a:r>
            <a:r>
              <a:rPr lang="en-US" i="1" baseline="0"/>
              <a:t> networking experiences</a:t>
            </a:r>
            <a:r>
              <a:rPr lang="en-US" i="1"/>
              <a:t>). Delete</a:t>
            </a:r>
            <a:r>
              <a:rPr lang="en-US" i="1" baseline="0"/>
              <a:t> any content that is not relevant to your club and add additional slides if necessary.</a:t>
            </a:r>
          </a:p>
          <a:p>
            <a:endParaRPr lang="en-US" baseline="0"/>
          </a:p>
          <a:p>
            <a:r>
              <a:rPr lang="en-US" baseline="0"/>
              <a:t>Also note Kiwanis International member benefits found at kiwanis.org/marketplace</a:t>
            </a:r>
            <a:endParaRPr lang="en-US"/>
          </a:p>
          <a:p>
            <a:endParaRPr lang="en-US"/>
          </a:p>
        </p:txBody>
      </p:sp>
      <p:sp>
        <p:nvSpPr>
          <p:cNvPr id="4" name="Slide Number Placeholder 3"/>
          <p:cNvSpPr>
            <a:spLocks noGrp="1"/>
          </p:cNvSpPr>
          <p:nvPr>
            <p:ph type="sldNum" sz="quarter" idx="10"/>
          </p:nvPr>
        </p:nvSpPr>
        <p:spPr/>
        <p:txBody>
          <a:bodyPr/>
          <a:lstStyle/>
          <a:p>
            <a:fld id="{59201C30-6DBB-46F6-AFD8-6189C7E5FE9A}" type="slidenum">
              <a:rPr lang="en-US" smtClean="0"/>
              <a:pPr/>
              <a:t>24</a:t>
            </a:fld>
            <a:endParaRPr lang="en-US"/>
          </a:p>
        </p:txBody>
      </p:sp>
    </p:spTree>
    <p:extLst>
      <p:ext uri="{BB962C8B-B14F-4D97-AF65-F5344CB8AC3E}">
        <p14:creationId xmlns:p14="http://schemas.microsoft.com/office/powerpoint/2010/main" val="695625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a:t>Presenter </a:t>
            </a:r>
            <a:r>
              <a:rPr lang="en-US" b="1" baseline="0"/>
              <a:t>notes: </a:t>
            </a:r>
            <a:r>
              <a:rPr lang="en-US" b="0" i="1" baseline="0"/>
              <a:t>Click to bring in each topic. Edit the list to reflect ways new members can become involved in your club.</a:t>
            </a:r>
            <a:endParaRPr lang="en-US" b="1" i="1" baseline="0"/>
          </a:p>
          <a:p>
            <a:pPr defTabSz="881390" fontAlgn="base">
              <a:spcBef>
                <a:spcPct val="30000"/>
              </a:spcBef>
              <a:spcAft>
                <a:spcPct val="0"/>
              </a:spcAft>
              <a:defRPr/>
            </a:pPr>
            <a:endParaRPr lang="en-US">
              <a:latin typeface="Arial" charset="0"/>
              <a:cs typeface="Arial" charset="0"/>
            </a:endParaRPr>
          </a:p>
          <a:p>
            <a:pPr defTabSz="881390" fontAlgn="base">
              <a:spcBef>
                <a:spcPct val="30000"/>
              </a:spcBef>
              <a:spcAft>
                <a:spcPct val="0"/>
              </a:spcAft>
              <a:defRPr/>
            </a:pPr>
            <a:r>
              <a:rPr lang="en-US">
                <a:latin typeface="Arial" charset="0"/>
                <a:cs typeface="Arial" charset="0"/>
              </a:rPr>
              <a:t>There are a number of ways to be involved with your club</a:t>
            </a:r>
            <a:r>
              <a:rPr lang="en-US" baseline="0">
                <a:latin typeface="Arial" charset="0"/>
                <a:cs typeface="Arial" charset="0"/>
              </a:rPr>
              <a:t>. We know you lead a busy life and understand that you are here to help in any way you can—we are grateful. Here is a list of common ways that members help our club. </a:t>
            </a:r>
          </a:p>
          <a:p>
            <a:pPr defTabSz="881390" fontAlgn="base">
              <a:spcBef>
                <a:spcPct val="30000"/>
              </a:spcBef>
              <a:spcAft>
                <a:spcPct val="0"/>
              </a:spcAft>
              <a:defRPr/>
            </a:pPr>
            <a:endParaRPr lang="en-US" baseline="0">
              <a:latin typeface="Arial" charset="0"/>
              <a:cs typeface="Arial" charset="0"/>
            </a:endParaRPr>
          </a:p>
          <a:p>
            <a:pPr defTabSz="881390" fontAlgn="base">
              <a:spcBef>
                <a:spcPct val="30000"/>
              </a:spcBef>
              <a:spcAft>
                <a:spcPct val="0"/>
              </a:spcAft>
              <a:defRPr/>
            </a:pPr>
            <a:endParaRPr lang="en-US">
              <a:solidFill>
                <a:schemeClr val="tx1"/>
              </a:solidFill>
              <a:latin typeface="Arial" charset="0"/>
              <a:ea typeface="+mn-ea"/>
              <a:cs typeface="Arial" charset="0"/>
            </a:endParaRPr>
          </a:p>
          <a:p>
            <a:endParaRPr lang="en-US"/>
          </a:p>
        </p:txBody>
      </p:sp>
      <p:sp>
        <p:nvSpPr>
          <p:cNvPr id="4" name="Slide Number Placeholder 3"/>
          <p:cNvSpPr>
            <a:spLocks noGrp="1"/>
          </p:cNvSpPr>
          <p:nvPr>
            <p:ph type="sldNum" sz="quarter" idx="10"/>
          </p:nvPr>
        </p:nvSpPr>
        <p:spPr/>
        <p:txBody>
          <a:bodyPr/>
          <a:lstStyle/>
          <a:p>
            <a:fld id="{59201C30-6DBB-46F6-AFD8-6189C7E5FE9A}" type="slidenum">
              <a:rPr lang="en-US" smtClean="0"/>
              <a:pPr/>
              <a:t>25</a:t>
            </a:fld>
            <a:endParaRPr lang="en-US"/>
          </a:p>
        </p:txBody>
      </p:sp>
    </p:spTree>
    <p:extLst>
      <p:ext uri="{BB962C8B-B14F-4D97-AF65-F5344CB8AC3E}">
        <p14:creationId xmlns:p14="http://schemas.microsoft.com/office/powerpoint/2010/main" val="1263109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a:t>Instructor notes: </a:t>
            </a:r>
            <a:r>
              <a:rPr lang="en-US" b="0" i="1">
                <a:solidFill>
                  <a:schemeClr val="tx1"/>
                </a:solidFill>
                <a:latin typeface="Arial" pitchFamily="34" charset="0"/>
                <a:ea typeface="+mn-ea"/>
                <a:cs typeface="Arial" pitchFamily="34" charset="0"/>
              </a:rPr>
              <a:t>Review the 6 Kiwanis Objects (2 slides total) </a:t>
            </a:r>
          </a:p>
          <a:p>
            <a:pPr defTabSz="881390" fontAlgn="base">
              <a:spcBef>
                <a:spcPct val="30000"/>
              </a:spcBef>
              <a:spcAft>
                <a:spcPct val="0"/>
              </a:spcAft>
              <a:defRPr/>
            </a:pPr>
            <a:endParaRPr lang="en-US" i="1">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The Kiwanis International Objects are our guiding principles. They were approved by Kiwanis club delegates at the 1924 convention in Denver, Colorado. They’ve inspired generations of </a:t>
            </a:r>
            <a:r>
              <a:rPr lang="en-US" err="1">
                <a:solidFill>
                  <a:schemeClr val="tx1"/>
                </a:solidFill>
                <a:latin typeface="Arial" pitchFamily="34" charset="0"/>
                <a:ea typeface="+mn-ea"/>
                <a:cs typeface="Arial" pitchFamily="34" charset="0"/>
              </a:rPr>
              <a:t>Kiwanians</a:t>
            </a:r>
            <a:r>
              <a:rPr lang="en-US">
                <a:solidFill>
                  <a:schemeClr val="tx1"/>
                </a:solidFill>
                <a:latin typeface="Arial" pitchFamily="34" charset="0"/>
                <a:ea typeface="+mn-ea"/>
                <a:cs typeface="Arial" pitchFamily="34" charset="0"/>
              </a:rPr>
              <a:t>—and they still hold true today.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26</a:t>
            </a:fld>
            <a:endParaRPr lang="en-US"/>
          </a:p>
        </p:txBody>
      </p:sp>
    </p:spTree>
    <p:extLst>
      <p:ext uri="{BB962C8B-B14F-4D97-AF65-F5344CB8AC3E}">
        <p14:creationId xmlns:p14="http://schemas.microsoft.com/office/powerpoint/2010/main" val="1877299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a:t>Instructor notes: </a:t>
            </a:r>
            <a:r>
              <a:rPr lang="en-US" b="0" i="1">
                <a:solidFill>
                  <a:schemeClr val="tx1"/>
                </a:solidFill>
                <a:latin typeface="Arial" pitchFamily="34" charset="0"/>
                <a:ea typeface="+mn-ea"/>
                <a:cs typeface="Arial" pitchFamily="34" charset="0"/>
              </a:rPr>
              <a:t>Review the 6 Kiwanis Objects (2 slides total) </a:t>
            </a:r>
          </a:p>
          <a:p>
            <a:pPr defTabSz="881390" fontAlgn="base">
              <a:spcBef>
                <a:spcPct val="30000"/>
              </a:spcBef>
              <a:spcAft>
                <a:spcPct val="0"/>
              </a:spcAft>
              <a:defRPr/>
            </a:pPr>
            <a:endParaRPr lang="en-US" i="1">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The Kiwanis International Objects are our guiding principles. They were approved by Kiwanis club delegates at the 1924 convention in Denver, Colorado. They’ve inspired generations of </a:t>
            </a:r>
            <a:r>
              <a:rPr lang="en-US" err="1">
                <a:solidFill>
                  <a:schemeClr val="tx1"/>
                </a:solidFill>
                <a:latin typeface="Arial" pitchFamily="34" charset="0"/>
                <a:ea typeface="+mn-ea"/>
                <a:cs typeface="Arial" pitchFamily="34" charset="0"/>
              </a:rPr>
              <a:t>Kiwanians</a:t>
            </a:r>
            <a:r>
              <a:rPr lang="en-US">
                <a:solidFill>
                  <a:schemeClr val="tx1"/>
                </a:solidFill>
                <a:latin typeface="Arial" pitchFamily="34" charset="0"/>
                <a:ea typeface="+mn-ea"/>
                <a:cs typeface="Arial" pitchFamily="34" charset="0"/>
              </a:rPr>
              <a:t>—and they still hold true today.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27</a:t>
            </a:fld>
            <a:endParaRPr lang="en-US"/>
          </a:p>
        </p:txBody>
      </p:sp>
    </p:spTree>
    <p:extLst>
      <p:ext uri="{BB962C8B-B14F-4D97-AF65-F5344CB8AC3E}">
        <p14:creationId xmlns:p14="http://schemas.microsoft.com/office/powerpoint/2010/main" val="3945979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a:solidFill>
                  <a:schemeClr val="tx1"/>
                </a:solidFill>
                <a:latin typeface="Arial" pitchFamily="34" charset="0"/>
                <a:ea typeface="+mn-ea"/>
                <a:cs typeface="Arial" pitchFamily="34" charset="0"/>
              </a:rPr>
              <a:t>(Continue to review the Objects)</a:t>
            </a: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These objects are the driving force behind everything Kiwanis does. But it takes strong leadership to keep any group of people focused on the mission at hand. Kiwanis International supports a structure of leadership which helps clubs fulfill their primary purpose.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28</a:t>
            </a:fld>
            <a:endParaRPr lang="en-US"/>
          </a:p>
        </p:txBody>
      </p:sp>
    </p:spTree>
    <p:extLst>
      <p:ext uri="{BB962C8B-B14F-4D97-AF65-F5344CB8AC3E}">
        <p14:creationId xmlns:p14="http://schemas.microsoft.com/office/powerpoint/2010/main" val="3718520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AC58EA-FF4D-48CF-B24E-60EA6B14F42F}" type="slidenum">
              <a:rPr lang="en-US"/>
              <a:pPr/>
              <a:t>29</a:t>
            </a:fld>
            <a:endParaRPr lang="en-US"/>
          </a:p>
        </p:txBody>
      </p:sp>
      <p:sp>
        <p:nvSpPr>
          <p:cNvPr id="262146" name="Rectangle 6146"/>
          <p:cNvSpPr>
            <a:spLocks noGrp="1" noRot="1" noChangeAspect="1" noChangeArrowheads="1" noTextEdit="1"/>
          </p:cNvSpPr>
          <p:nvPr>
            <p:ph type="sldImg"/>
          </p:nvPr>
        </p:nvSpPr>
        <p:spPr>
          <a:ln/>
        </p:spPr>
      </p:sp>
      <p:sp>
        <p:nvSpPr>
          <p:cNvPr id="262147" name="Rectangle 6147"/>
          <p:cNvSpPr>
            <a:spLocks noGrp="1" noChangeArrowheads="1"/>
          </p:cNvSpPr>
          <p:nvPr>
            <p:ph type="body" idx="1"/>
          </p:nvPr>
        </p:nvSpPr>
        <p:spPr/>
        <p:txBody>
          <a:bodyPr/>
          <a:lstStyle/>
          <a:p>
            <a:pPr defTabSz="881390" fontAlgn="base">
              <a:spcBef>
                <a:spcPct val="30000"/>
              </a:spcBef>
              <a:spcAft>
                <a:spcPct val="0"/>
              </a:spcAft>
              <a:defRPr/>
            </a:pPr>
            <a:r>
              <a:rPr lang="en-US" b="1"/>
              <a:t>Instructor</a:t>
            </a:r>
            <a:r>
              <a:rPr lang="en-US" b="1" baseline="0"/>
              <a:t> notes: </a:t>
            </a:r>
            <a:r>
              <a:rPr lang="en-US" b="0" i="1" baseline="0"/>
              <a:t>Click to bring in each topic. </a:t>
            </a:r>
            <a:endParaRPr lang="en-US" b="1" i="1" baseline="0"/>
          </a:p>
          <a:p>
            <a:endParaRPr lang="en-US"/>
          </a:p>
          <a:p>
            <a:r>
              <a:rPr lang="en-US"/>
              <a:t>We hope to get you involved quickly in our service</a:t>
            </a:r>
            <a:r>
              <a:rPr lang="en-US" baseline="0"/>
              <a:t> projects. W</a:t>
            </a:r>
            <a:r>
              <a:rPr lang="en-US"/>
              <a:t>e </a:t>
            </a:r>
            <a:r>
              <a:rPr lang="en-US" baseline="0"/>
              <a:t>feel i</a:t>
            </a:r>
            <a:r>
              <a:rPr lang="en-US"/>
              <a:t>t is important that new members have an opportunity to participate in a service project right away. We want you to understand that feeling of pride and fulfillment that comes from</a:t>
            </a:r>
            <a:r>
              <a:rPr lang="en-US" baseline="0"/>
              <a:t> being a part of an organization that makes a difference. This feeling of accomplishment is only one of the benefits of being a part of our local Kiwanis club. (Discuss other benefits on slide. You may use the script below, add to it or create your own comments regarding the benefits listed.)</a:t>
            </a:r>
          </a:p>
          <a:p>
            <a:endParaRPr lang="en-US" baseline="0"/>
          </a:p>
          <a:p>
            <a:r>
              <a:rPr lang="en-US" baseline="0"/>
              <a:t>As a member of Kiwanis, you have the chance to change the lives of children all around the world. You will act locally in our community to improve the lives of area children, but our impact as an organization is felt worldwide. You will no doubt build new friendships through serving side-by-side with like-minded people. You will enhance your own leadership skills, and help develop leadership skills in the children we serve. You can also develop business contacts through your relationships in the club and the community. It is what we like to call a “win-win” situation, one where you benefit from being of service to others. </a:t>
            </a:r>
            <a:endParaRPr lang="en-US"/>
          </a:p>
          <a:p>
            <a:endParaRPr lang="en-US"/>
          </a:p>
          <a:p>
            <a:endParaRPr lang="en-US"/>
          </a:p>
        </p:txBody>
      </p:sp>
    </p:spTree>
    <p:extLst>
      <p:ext uri="{BB962C8B-B14F-4D97-AF65-F5344CB8AC3E}">
        <p14:creationId xmlns:p14="http://schemas.microsoft.com/office/powerpoint/2010/main" val="4122503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11938B-3C7C-4B18-883C-C36701E81B9F}" type="slidenum">
              <a:rPr lang="en-US"/>
              <a:pPr/>
              <a:t>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pPr defTabSz="881390" fontAlgn="base">
              <a:spcBef>
                <a:spcPct val="30000"/>
              </a:spcBef>
              <a:spcAft>
                <a:spcPct val="0"/>
              </a:spcAft>
              <a:defRPr/>
            </a:pPr>
            <a:r>
              <a:rPr lang="en-US" b="1"/>
              <a:t>Presenter</a:t>
            </a:r>
            <a:r>
              <a:rPr lang="en-US" b="1" baseline="0"/>
              <a:t> notes: </a:t>
            </a:r>
            <a:r>
              <a:rPr lang="en-US" b="1"/>
              <a:t> </a:t>
            </a:r>
            <a:r>
              <a:rPr lang="en-US" i="1">
                <a:solidFill>
                  <a:schemeClr val="tx1"/>
                </a:solidFill>
                <a:latin typeface="Arial" pitchFamily="34" charset="0"/>
                <a:ea typeface="+mn-ea"/>
                <a:cs typeface="Arial" pitchFamily="34" charset="0"/>
              </a:rPr>
              <a:t>For this slide, prepare a welcome in your own style. </a:t>
            </a:r>
            <a:endParaRPr lang="en-US">
              <a:solidFill>
                <a:schemeClr val="tx1"/>
              </a:solidFill>
              <a:latin typeface="Arial" pitchFamily="34" charset="0"/>
              <a:ea typeface="+mn-ea"/>
              <a:cs typeface="Arial" pitchFamily="34" charset="0"/>
            </a:endParaRPr>
          </a:p>
          <a:p>
            <a:pPr>
              <a:defRPr/>
            </a:pPr>
            <a:endParaRPr lang="en-US">
              <a:solidFill>
                <a:schemeClr val="tx1"/>
              </a:solidFill>
              <a:latin typeface="Arial" pitchFamily="34" charset="0"/>
              <a:ea typeface="+mn-ea"/>
              <a:cs typeface="Arial" pitchFamily="34" charset="0"/>
            </a:endParaRPr>
          </a:p>
          <a:p>
            <a:pPr defTabSz="881390" fontAlgn="base">
              <a:spcBef>
                <a:spcPct val="30000"/>
              </a:spcBef>
              <a:spcAft>
                <a:spcPct val="0"/>
              </a:spcAft>
              <a:defRPr/>
            </a:pPr>
            <a:r>
              <a:rPr lang="en-US" sz="1300"/>
              <a:t>We are excited that you’re joining our club, and we want to understand what attracted you to become a member. So tell me, what drew you to becoming a member in our club? </a:t>
            </a:r>
          </a:p>
          <a:p>
            <a:pPr defTabSz="881390" fontAlgn="base">
              <a:spcBef>
                <a:spcPct val="30000"/>
              </a:spcBef>
              <a:spcAft>
                <a:spcPct val="0"/>
              </a:spcAft>
              <a:defRPr/>
            </a:pPr>
            <a:endParaRPr lang="en-US" sz="1300"/>
          </a:p>
          <a:p>
            <a:pPr defTabSz="881390" fontAlgn="base">
              <a:spcBef>
                <a:spcPct val="30000"/>
              </a:spcBef>
              <a:spcAft>
                <a:spcPct val="0"/>
              </a:spcAft>
              <a:defRPr/>
            </a:pPr>
            <a:r>
              <a:rPr lang="en-US" sz="1300"/>
              <a:t>Knowing this will help us connect you to different members and activities to ensure your experience is valuable.</a:t>
            </a:r>
          </a:p>
          <a:p>
            <a:pPr>
              <a:defRPr/>
            </a:pPr>
            <a:endParaRPr lang="en-US" sz="1300"/>
          </a:p>
          <a:p>
            <a:endParaRPr lang="en-US" sz="1300"/>
          </a:p>
          <a:p>
            <a:endParaRPr lang="en-US" sz="1300"/>
          </a:p>
          <a:p>
            <a:endParaRPr lang="en-US" sz="1300"/>
          </a:p>
        </p:txBody>
      </p:sp>
    </p:spTree>
    <p:extLst>
      <p:ext uri="{BB962C8B-B14F-4D97-AF65-F5344CB8AC3E}">
        <p14:creationId xmlns:p14="http://schemas.microsoft.com/office/powerpoint/2010/main" val="2789939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9AA7A6-7D63-43F5-AA80-41758FC1D80A}" type="slidenum">
              <a:rPr lang="en-US"/>
              <a:pPr/>
              <a:t>30</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xfrm>
            <a:off x="581025" y="3224692"/>
            <a:ext cx="7650163" cy="35631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notes: </a:t>
            </a:r>
            <a:r>
              <a:rPr lang="en-US" sz="1200" b="0" i="1" u="none" strike="noStrike" kern="1200" cap="none">
                <a:solidFill>
                  <a:schemeClr val="tx1"/>
                </a:solidFill>
                <a:latin typeface="Arial" pitchFamily="34" charset="0"/>
                <a:ea typeface="Calibri"/>
                <a:cs typeface="Arial" pitchFamily="34" charset="0"/>
                <a:sym typeface="Calibri"/>
              </a:rPr>
              <a:t>Differentiate between the Kiwanis Children’s Fund and district/club foundations. </a:t>
            </a:r>
          </a:p>
          <a:p>
            <a:endParaRPr lang="en-US">
              <a:solidFill>
                <a:schemeClr val="tx1"/>
              </a:solidFill>
              <a:latin typeface="Arial" pitchFamily="34" charset="0"/>
              <a:ea typeface="+mn-ea"/>
              <a:cs typeface="Arial" pitchFamily="34" charset="0"/>
            </a:endParaRP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The Kiwanis Children’s Fund solicits donations directly from our members (via postal mail and sometimes via email). Share with the new member any other ways that the club also supports the Kiwanis Children’s Fund.</a:t>
            </a:r>
          </a:p>
          <a:p>
            <a:endParaRPr lang="en-US">
              <a:solidFill>
                <a:schemeClr val="tx1"/>
              </a:solidFill>
              <a:latin typeface="Arial" pitchFamily="34" charset="0"/>
              <a:ea typeface="+mn-ea"/>
              <a:cs typeface="Arial" pitchFamily="34" charset="0"/>
            </a:endParaRPr>
          </a:p>
          <a:p>
            <a:pPr fontAlgn="base"/>
            <a:r>
              <a:rPr lang="en-US" sz="1200" b="0" i="0" u="none" strike="noStrike" kern="1200" cap="none">
                <a:solidFill>
                  <a:schemeClr val="tx1"/>
                </a:solidFill>
                <a:latin typeface="Arial" pitchFamily="34" charset="0"/>
                <a:ea typeface="Calibri"/>
                <a:cs typeface="Arial" pitchFamily="34" charset="0"/>
                <a:sym typeface="Calibri"/>
              </a:rPr>
              <a:t>With the Kiwanis Children’s Fund, every gift matters. In fact, your generosity helps children in many places, in many ways. The Children’s Fund has five areas of support: disaster relief, SLPs, club and district service projects, The Eliminate Project and the sustained elimination of iodine deficiency disorders. </a:t>
            </a:r>
          </a:p>
          <a:p>
            <a:pPr fontAlgn="base"/>
            <a:endParaRPr lang="en-US" sz="1200" b="0" i="0" u="none" strike="noStrike" kern="1200" cap="none">
              <a:solidFill>
                <a:schemeClr val="tx1"/>
              </a:solidFill>
              <a:latin typeface="Arial" pitchFamily="34" charset="0"/>
              <a:ea typeface="Calibri"/>
              <a:cs typeface="Arial" pitchFamily="34" charset="0"/>
              <a:sym typeface="Calibri"/>
            </a:endParaRPr>
          </a:p>
          <a:p>
            <a:pPr fontAlgn="base"/>
            <a:r>
              <a:rPr lang="en-US" sz="1200" b="0" i="0" u="none" strike="noStrike" kern="1200" cap="none">
                <a:solidFill>
                  <a:schemeClr val="tx1"/>
                </a:solidFill>
                <a:latin typeface="Arial" pitchFamily="34" charset="0"/>
                <a:ea typeface="Calibri"/>
                <a:cs typeface="Arial" pitchFamily="34" charset="0"/>
                <a:sym typeface="Calibri"/>
              </a:rPr>
              <a:t>You can serve children today with a gift to the </a:t>
            </a:r>
            <a:r>
              <a:rPr lang="en-US" sz="1200" b="0" i="0" u="sng" strike="noStrike" kern="1200" cap="none">
                <a:solidFill>
                  <a:schemeClr val="tx1"/>
                </a:solidFill>
                <a:latin typeface="Arial" pitchFamily="34" charset="0"/>
                <a:ea typeface="Calibri"/>
                <a:cs typeface="Arial" pitchFamily="34" charset="0"/>
                <a:sym typeface="Calibri"/>
              </a:rPr>
              <a:t>Kiwanis Children’s Fund </a:t>
            </a:r>
            <a:r>
              <a:rPr lang="en-US" sz="1200" b="0" i="0" u="none" strike="noStrike" kern="1200" cap="none">
                <a:solidFill>
                  <a:schemeClr val="tx1"/>
                </a:solidFill>
                <a:latin typeface="Arial" pitchFamily="34" charset="0"/>
                <a:ea typeface="Calibri"/>
                <a:cs typeface="Arial" pitchFamily="34" charset="0"/>
                <a:sym typeface="Calibri"/>
              </a:rPr>
              <a:t>– with the five areas of support, you can determine the area that you want to support. </a:t>
            </a:r>
          </a:p>
          <a:p>
            <a:pPr fontAlgn="base"/>
            <a:endParaRPr lang="en-US" sz="1200" b="0" i="0" u="none" strike="noStrike" kern="1200" cap="none">
              <a:solidFill>
                <a:schemeClr val="tx1"/>
              </a:solidFill>
              <a:latin typeface="Arial" pitchFamily="34" charset="0"/>
              <a:ea typeface="Calibri"/>
              <a:cs typeface="Arial" pitchFamily="34" charset="0"/>
              <a:sym typeface="Calibri"/>
            </a:endParaRPr>
          </a:p>
          <a:p>
            <a:pPr fontAlgn="base"/>
            <a:r>
              <a:rPr lang="en-US" sz="1200" b="0" i="0" u="none" strike="noStrike" kern="1200" cap="none">
                <a:solidFill>
                  <a:schemeClr val="tx1"/>
                </a:solidFill>
                <a:latin typeface="Arial" pitchFamily="34" charset="0"/>
                <a:ea typeface="Calibri"/>
                <a:cs typeface="Arial" pitchFamily="34" charset="0"/>
                <a:sym typeface="Calibri"/>
              </a:rPr>
              <a:t>You can even serve children forever—by including our fund in your </a:t>
            </a:r>
            <a:r>
              <a:rPr lang="en-US" sz="1200" b="0" i="0" u="sng" strike="noStrike" kern="1200" cap="none">
                <a:solidFill>
                  <a:schemeClr val="tx1"/>
                </a:solidFill>
                <a:latin typeface="Arial" pitchFamily="34" charset="0"/>
                <a:ea typeface="Calibri"/>
                <a:cs typeface="Arial" pitchFamily="34" charset="0"/>
                <a:sym typeface="Calibri"/>
              </a:rPr>
              <a:t>estate plans</a:t>
            </a:r>
            <a:r>
              <a:rPr lang="en-US" sz="1200" b="0" i="0" u="none" strike="noStrike" kern="1200" cap="none">
                <a:solidFill>
                  <a:schemeClr val="tx1"/>
                </a:solidFill>
                <a:latin typeface="Arial" pitchFamily="34" charset="0"/>
                <a:ea typeface="Calibri"/>
                <a:cs typeface="Arial" pitchFamily="34" charset="0"/>
                <a:sym typeface="Calibri"/>
              </a:rPr>
              <a:t>.</a:t>
            </a:r>
          </a:p>
          <a:p>
            <a:pPr fontAlgn="base"/>
            <a:r>
              <a:rPr lang="en-US" sz="1200" b="0" i="0" u="none" strike="noStrike" kern="1200" cap="none">
                <a:solidFill>
                  <a:schemeClr val="tx1"/>
                </a:solidFill>
                <a:latin typeface="Arial" pitchFamily="34" charset="0"/>
                <a:ea typeface="Calibri"/>
                <a:cs typeface="Arial" pitchFamily="34" charset="0"/>
                <a:sym typeface="Calibri"/>
              </a:rPr>
              <a:t>There’s no shortage of giving opportunities. To learn more, visit http://www2.kiwanis.org/childrensfund/about-the-childrens-fund#.WnDMZainHIU</a:t>
            </a:r>
            <a:endParaRPr lang="en-US"/>
          </a:p>
          <a:p>
            <a:endParaRPr lang="en-US">
              <a:solidFill>
                <a:schemeClr val="tx1"/>
              </a:solidFill>
              <a:latin typeface="Arial" pitchFamily="34" charset="0"/>
              <a:ea typeface="+mn-ea"/>
              <a:cs typeface="Arial" pitchFamily="34" charset="0"/>
            </a:endParaRP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The Kiwanis Children’s Fund: </a:t>
            </a:r>
          </a:p>
          <a:p>
            <a:pPr lvl="0">
              <a:buFont typeface="Arial" pitchFamily="34" charset="0"/>
              <a:buChar char="•"/>
            </a:pPr>
            <a:r>
              <a:rPr lang="en-US">
                <a:solidFill>
                  <a:schemeClr val="tx1"/>
                </a:solidFill>
                <a:latin typeface="Arial" pitchFamily="34" charset="0"/>
                <a:ea typeface="+mn-ea"/>
                <a:cs typeface="Arial" pitchFamily="34" charset="0"/>
              </a:rPr>
              <a:t>Supports the Kiwanis community on a global scale.</a:t>
            </a:r>
          </a:p>
          <a:p>
            <a:pPr lvl="0">
              <a:buFont typeface="Arial" pitchFamily="34" charset="0"/>
              <a:buChar char="•"/>
            </a:pPr>
            <a:r>
              <a:rPr lang="en-US">
                <a:solidFill>
                  <a:schemeClr val="tx1"/>
                </a:solidFill>
                <a:latin typeface="Arial" pitchFamily="34" charset="0"/>
                <a:ea typeface="+mn-ea"/>
                <a:cs typeface="Arial" pitchFamily="34" charset="0"/>
              </a:rPr>
              <a:t>Provides the recognition and publicity for club contributions.</a:t>
            </a:r>
          </a:p>
          <a:p>
            <a:pPr lvl="0">
              <a:buFont typeface="Arial" pitchFamily="34" charset="0"/>
              <a:buChar char="•"/>
            </a:pPr>
            <a:r>
              <a:rPr lang="en-US">
                <a:solidFill>
                  <a:schemeClr val="tx1"/>
                </a:solidFill>
                <a:latin typeface="Arial" pitchFamily="34" charset="0"/>
                <a:ea typeface="+mn-ea"/>
                <a:cs typeface="Arial" pitchFamily="34" charset="0"/>
              </a:rPr>
              <a:t>Provides money for matching scholarships to Key Clubs and Circle K clubs in your district.</a:t>
            </a:r>
          </a:p>
          <a:p>
            <a:pPr lvl="0">
              <a:buFont typeface="Arial" pitchFamily="34" charset="0"/>
              <a:buChar char="•"/>
            </a:pPr>
            <a:r>
              <a:rPr lang="en-US">
                <a:solidFill>
                  <a:schemeClr val="tx1"/>
                </a:solidFill>
                <a:latin typeface="Arial" pitchFamily="34" charset="0"/>
                <a:ea typeface="+mn-ea"/>
                <a:cs typeface="Arial" pitchFamily="34" charset="0"/>
              </a:rPr>
              <a:t>Provides grants to clubs and districts to provide service to children.</a:t>
            </a:r>
          </a:p>
          <a:p>
            <a:pPr lvl="0">
              <a:buFont typeface="Arial" pitchFamily="34" charset="0"/>
              <a:buChar char="•"/>
            </a:pPr>
            <a:r>
              <a:rPr lang="en-US">
                <a:solidFill>
                  <a:schemeClr val="tx1"/>
                </a:solidFill>
                <a:latin typeface="Arial" pitchFamily="34" charset="0"/>
                <a:ea typeface="+mn-ea"/>
                <a:cs typeface="Arial" pitchFamily="34" charset="0"/>
              </a:rPr>
              <a:t>Provides funds to support Kiwanis family programs at the International level.</a:t>
            </a:r>
          </a:p>
          <a:p>
            <a:r>
              <a:rPr lang="en-US" b="1">
                <a:solidFill>
                  <a:schemeClr val="tx1"/>
                </a:solidFill>
                <a:latin typeface="Arial" pitchFamily="34" charset="0"/>
                <a:ea typeface="+mn-ea"/>
                <a:cs typeface="Arial" pitchFamily="34" charset="0"/>
              </a:rPr>
              <a:t> </a:t>
            </a:r>
            <a:endParaRPr lang="en-US">
              <a:solidFill>
                <a:schemeClr val="tx1"/>
              </a:solidFill>
              <a:latin typeface="Arial" pitchFamily="34" charset="0"/>
              <a:ea typeface="+mn-ea"/>
              <a:cs typeface="Arial" pitchFamily="34" charset="0"/>
            </a:endParaRPr>
          </a:p>
          <a:p>
            <a:endParaRPr lang="en-US" b="1">
              <a:latin typeface="Arial" charset="0"/>
            </a:endParaRPr>
          </a:p>
        </p:txBody>
      </p:sp>
    </p:spTree>
    <p:extLst>
      <p:ext uri="{BB962C8B-B14F-4D97-AF65-F5344CB8AC3E}">
        <p14:creationId xmlns:p14="http://schemas.microsoft.com/office/powerpoint/2010/main" val="3207594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6E0F0F2-321E-47AD-A6B4-D0F5EA4F00FE}" type="slidenum">
              <a:rPr lang="en-US"/>
              <a:pPr/>
              <a:t>31</a:t>
            </a:fld>
            <a:endParaRPr lang="en-US"/>
          </a:p>
        </p:txBody>
      </p:sp>
      <p:sp>
        <p:nvSpPr>
          <p:cNvPr id="311299" name="Rectangle 3"/>
          <p:cNvSpPr>
            <a:spLocks noGrp="1" noChangeArrowheads="1"/>
          </p:cNvSpPr>
          <p:nvPr>
            <p:ph type="body" idx="1"/>
          </p:nvPr>
        </p:nvSpPr>
        <p:spPr/>
        <p:txBody>
          <a:bodyPr/>
          <a:lstStyle/>
          <a:p>
            <a:pPr lvl="0"/>
            <a:r>
              <a:rPr lang="en-US" b="1"/>
              <a:t>Presenter notes: </a:t>
            </a:r>
            <a:r>
              <a:rPr lang="en-US">
                <a:sym typeface="Calibri"/>
              </a:rPr>
              <a:t>Share your club’s plans for involvement in the project.</a:t>
            </a:r>
            <a:endParaRPr lang="en-US"/>
          </a:p>
          <a:p>
            <a:endParaRPr lang="en-US"/>
          </a:p>
          <a:p>
            <a:r>
              <a:rPr lang="en-US"/>
              <a:t>Through the Kiwanis Children’s Fund, US$2.25 addresses the needs of one child. Imagine the possibilities if we raised US$25 million — enough for Kiwanis clubs and members to serve 10 million children around the world. That’s the goal of The Possibility Project. Join the first fundraising campaign that solely supports Kiwanis and</a:t>
            </a:r>
            <a:br>
              <a:rPr lang="en-US"/>
            </a:br>
            <a:r>
              <a:rPr lang="en-US"/>
              <a:t>the children we serve. </a:t>
            </a:r>
            <a:br>
              <a:rPr lang="en-US"/>
            </a:br>
            <a:br>
              <a:rPr lang="en-US"/>
            </a:br>
            <a:r>
              <a:rPr lang="en-US"/>
              <a:t>More information is available at https://www.kiwanis.org/who-we-are/kiwanis-childrens-fund/possibility-project</a:t>
            </a:r>
          </a:p>
          <a:p>
            <a:endParaRPr lang="en-US"/>
          </a:p>
          <a:p>
            <a:endParaRPr lang="en-US"/>
          </a:p>
          <a:p>
            <a:endParaRPr lang="en-US"/>
          </a:p>
          <a:p>
            <a:r>
              <a:rPr lang="en-US"/>
              <a:t>.</a:t>
            </a:r>
          </a:p>
        </p:txBody>
      </p:sp>
      <p:sp>
        <p:nvSpPr>
          <p:cNvPr id="4" name="Slide Image Placeholder 3">
            <a:extLst>
              <a:ext uri="{FF2B5EF4-FFF2-40B4-BE49-F238E27FC236}">
                <a16:creationId xmlns:a16="http://schemas.microsoft.com/office/drawing/2014/main" id="{EBD7089A-4771-9F46-13F1-D0F190057A1E}"/>
              </a:ext>
            </a:extLst>
          </p:cNvPr>
          <p:cNvSpPr>
            <a:spLocks noGrp="1" noRot="1" noChangeAspect="1"/>
          </p:cNvSpPr>
          <p:nvPr>
            <p:ph type="sldImg"/>
          </p:nvPr>
        </p:nvSpPr>
        <p:spPr/>
      </p:sp>
    </p:spTree>
    <p:extLst>
      <p:ext uri="{BB962C8B-B14F-4D97-AF65-F5344CB8AC3E}">
        <p14:creationId xmlns:p14="http://schemas.microsoft.com/office/powerpoint/2010/main" val="346482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a:t>Presenter notes: </a:t>
            </a:r>
            <a:r>
              <a:rPr lang="en-US" i="1">
                <a:solidFill>
                  <a:schemeClr val="tx1"/>
                </a:solidFill>
                <a:latin typeface="Arial" pitchFamily="34" charset="0"/>
                <a:ea typeface="+mn-ea"/>
                <a:cs typeface="Arial" pitchFamily="34" charset="0"/>
              </a:rPr>
              <a:t>Ask about new members’ experiences with the Service Leadership Programs. Many are familiar with Key Club and Circle K International but may not associate the programs with Kiwanis.</a:t>
            </a: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We define Service Leadership as the next step beyond service learning. Once a young person fully understands the concept of learning by helping others, he or she begins to grow personally as a leader. Our Service Leadership Programs are a great way to inspire the next generation of leaders. The visibility of our Service Leadership Programs can also be a positive incentive for parents, teachers, school administrators, youth ministers, and others interested in the welfare of students.</a:t>
            </a:r>
            <a:endParaRPr lang="en-US" i="1">
              <a:solidFill>
                <a:schemeClr val="tx1"/>
              </a:solidFill>
              <a:latin typeface="Arial" pitchFamily="34" charset="0"/>
              <a:ea typeface="+mn-ea"/>
              <a:cs typeface="Arial" pitchFamily="34" charset="0"/>
            </a:endParaRPr>
          </a:p>
          <a:p>
            <a:endParaRPr lang="en-US">
              <a:solidFill>
                <a:schemeClr val="tx1"/>
              </a:solidFill>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59201C30-6DBB-46F6-AFD8-6189C7E5FE9A}" type="slidenum">
              <a:rPr lang="en-US" smtClean="0"/>
              <a:pPr/>
              <a:t>32</a:t>
            </a:fld>
            <a:endParaRPr lang="en-US"/>
          </a:p>
        </p:txBody>
      </p:sp>
    </p:spTree>
    <p:extLst>
      <p:ext uri="{BB962C8B-B14F-4D97-AF65-F5344CB8AC3E}">
        <p14:creationId xmlns:p14="http://schemas.microsoft.com/office/powerpoint/2010/main" val="4034297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a:t>Presenter notes: </a:t>
            </a:r>
            <a:r>
              <a:rPr lang="en-US" i="1"/>
              <a:t>(Read the slide)</a:t>
            </a:r>
          </a:p>
          <a:p>
            <a:r>
              <a:rPr lang="en-US"/>
              <a:t>Kiwanis</a:t>
            </a:r>
            <a:r>
              <a:rPr lang="en-US" baseline="0"/>
              <a:t> International believes in working collaboratively with businesses and organizations that share in our dedication to serving children. Here are some of our national partnerships: Landscape Structures Inc., for playground equipment; the Army; Scholastic Books; Nickelodeon, Boy Scouts, Children’s Miracle Network Hospitals – more information and a complete list is on the website at kiwanis.org/partners</a:t>
            </a:r>
          </a:p>
          <a:p>
            <a:endParaRPr lang="en-US"/>
          </a:p>
          <a:p>
            <a:pPr marL="448347" lvl="1" indent="-448347"/>
            <a:r>
              <a:rPr lang="en-US" sz="1300"/>
              <a:t>Our partner’s products, services and reputation must:</a:t>
            </a:r>
          </a:p>
          <a:p>
            <a:pPr lvl="1">
              <a:buFont typeface="Arial" pitchFamily="34" charset="0"/>
              <a:buChar char="•"/>
            </a:pPr>
            <a:r>
              <a:rPr lang="en-US" sz="1300"/>
              <a:t>Be compatible with and complementary to Kiwanis’ mission and values</a:t>
            </a:r>
          </a:p>
          <a:p>
            <a:pPr lvl="1">
              <a:buFont typeface="Arial" pitchFamily="34" charset="0"/>
              <a:buChar char="•"/>
            </a:pPr>
            <a:r>
              <a:rPr lang="en-US" sz="1300"/>
              <a:t>Reflect a high degree of integrity</a:t>
            </a:r>
          </a:p>
          <a:p>
            <a:pPr lvl="1">
              <a:buFont typeface="Arial" pitchFamily="34" charset="0"/>
              <a:buChar char="•"/>
            </a:pPr>
            <a:r>
              <a:rPr lang="en-US" sz="1300"/>
              <a:t>Demonstrate a track record of high-quality products or services</a:t>
            </a:r>
          </a:p>
          <a:p>
            <a:pPr lvl="1">
              <a:buFont typeface="Arial" pitchFamily="34" charset="0"/>
              <a:buChar char="•"/>
            </a:pPr>
            <a:endParaRPr lang="en-US" sz="1300"/>
          </a:p>
          <a:p>
            <a:pPr lvl="0">
              <a:buFont typeface="Arial" pitchFamily="34" charset="0"/>
              <a:buNone/>
            </a:pPr>
            <a:r>
              <a:rPr lang="en-US" sz="1300"/>
              <a:t>There is nothing that prevents your club from partnering with a local vendor or organization that has common values and is working with your clubs to meet the needs of children in your city or town.</a:t>
            </a:r>
          </a:p>
        </p:txBody>
      </p:sp>
      <p:sp>
        <p:nvSpPr>
          <p:cNvPr id="4" name="Slide Number Placeholder 3"/>
          <p:cNvSpPr>
            <a:spLocks noGrp="1"/>
          </p:cNvSpPr>
          <p:nvPr>
            <p:ph type="sldNum" sz="quarter" idx="10"/>
          </p:nvPr>
        </p:nvSpPr>
        <p:spPr/>
        <p:txBody>
          <a:bodyPr/>
          <a:lstStyle/>
          <a:p>
            <a:fld id="{59201C30-6DBB-46F6-AFD8-6189C7E5FE9A}" type="slidenum">
              <a:rPr lang="en-US" smtClean="0"/>
              <a:pPr/>
              <a:t>33</a:t>
            </a:fld>
            <a:endParaRPr lang="en-US"/>
          </a:p>
        </p:txBody>
      </p:sp>
    </p:spTree>
    <p:extLst>
      <p:ext uri="{BB962C8B-B14F-4D97-AF65-F5344CB8AC3E}">
        <p14:creationId xmlns:p14="http://schemas.microsoft.com/office/powerpoint/2010/main" val="2254332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501CA1-72B6-4D7B-B5DB-76D85676B2C4}" type="slidenum">
              <a:rPr lang="en-US"/>
              <a:pPr/>
              <a:t>34</a:t>
            </a:fld>
            <a:endParaRPr 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1258888" y="3227009"/>
            <a:ext cx="6584950" cy="3171371"/>
          </a:xfrm>
        </p:spPr>
        <p:txBody>
          <a:bodyPr/>
          <a:lstStyle/>
          <a:p>
            <a:r>
              <a:rPr lang="en-US" b="1"/>
              <a:t>Presenter notes:</a:t>
            </a:r>
            <a:r>
              <a:rPr lang="en-US"/>
              <a:t> </a:t>
            </a:r>
            <a:r>
              <a:rPr lang="en-US" i="1"/>
              <a:t>Discuss dates and locations of upcoming conventions and, if appropriate, club policies for sending members to each of these events.</a:t>
            </a:r>
          </a:p>
          <a:p>
            <a:endParaRPr lang="en-US" i="1"/>
          </a:p>
          <a:p>
            <a:r>
              <a:rPr lang="en-US"/>
              <a:t>Kiwanis International conducts an annual convention, which is held to:</a:t>
            </a:r>
          </a:p>
          <a:p>
            <a:pPr lvl="1">
              <a:buFontTx/>
              <a:buChar char="•"/>
            </a:pPr>
            <a:r>
              <a:rPr lang="en-US"/>
              <a:t> Elect International Board members</a:t>
            </a:r>
          </a:p>
          <a:p>
            <a:pPr lvl="1">
              <a:buFontTx/>
              <a:buChar char="•"/>
            </a:pPr>
            <a:r>
              <a:rPr lang="en-US"/>
              <a:t> Amend the International Bylaws</a:t>
            </a:r>
          </a:p>
          <a:p>
            <a:pPr lvl="1">
              <a:buFontTx/>
              <a:buChar char="•"/>
            </a:pPr>
            <a:r>
              <a:rPr lang="en-US"/>
              <a:t> Provide Kiwanis fellowship</a:t>
            </a:r>
          </a:p>
          <a:p>
            <a:pPr lvl="1">
              <a:buFontTx/>
              <a:buChar char="•"/>
            </a:pPr>
            <a:r>
              <a:rPr lang="en-US"/>
              <a:t> Provide Kiwanis education</a:t>
            </a:r>
          </a:p>
          <a:p>
            <a:endParaRPr lang="en-US" baseline="0"/>
          </a:p>
          <a:p>
            <a:r>
              <a:rPr lang="en-US"/>
              <a:t>Each club is allowed to have two delegates and two alternates. These delegates compose the House of Delegates and vote on the election of officers and new members to the Board of Trustees, resolutions, and proposed amendments to the Kiwanis International Bylaws. District conventions and conferences achieve the same objectives but at the district level. Some districts have regional meetings. </a:t>
            </a:r>
          </a:p>
          <a:p>
            <a:endParaRPr lang="en-US"/>
          </a:p>
          <a:p>
            <a:endParaRPr lang="en-US"/>
          </a:p>
        </p:txBody>
      </p:sp>
    </p:spTree>
    <p:extLst>
      <p:ext uri="{BB962C8B-B14F-4D97-AF65-F5344CB8AC3E}">
        <p14:creationId xmlns:p14="http://schemas.microsoft.com/office/powerpoint/2010/main" val="629471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C563B9-785B-4A27-BDC7-2E008A8A4E93}" type="slidenum">
              <a:rPr lang="en-US"/>
              <a:pPr/>
              <a:t>35</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Open the floor</a:t>
            </a:r>
            <a:r>
              <a:rPr lang="en-US" baseline="0"/>
              <a:t> to questions. </a:t>
            </a:r>
            <a:endParaRPr lang="en-US"/>
          </a:p>
        </p:txBody>
      </p:sp>
    </p:spTree>
    <p:extLst>
      <p:ext uri="{BB962C8B-B14F-4D97-AF65-F5344CB8AC3E}">
        <p14:creationId xmlns:p14="http://schemas.microsoft.com/office/powerpoint/2010/main" val="847215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a:t>Instructor notes: </a:t>
            </a:r>
            <a:r>
              <a:rPr lang="en-US" i="1"/>
              <a:t>Supply</a:t>
            </a:r>
            <a:r>
              <a:rPr lang="en-US" i="1" baseline="0"/>
              <a:t> contact information for a couple of club members who are available to answer questions that attendees might have after the meeting adjourns. You might also supply the meeting time and date for the next meeting. </a:t>
            </a:r>
          </a:p>
          <a:p>
            <a:r>
              <a:rPr lang="en-US" i="1" baseline="0"/>
              <a:t>Another idea is to assign a club member to contact these people a couple of days prior to the next meeting so that they know they are invited to attend. It always helps to reach out and help new people feel welcomed!</a:t>
            </a:r>
          </a:p>
        </p:txBody>
      </p:sp>
      <p:sp>
        <p:nvSpPr>
          <p:cNvPr id="4" name="Slide Number Placeholder 3"/>
          <p:cNvSpPr>
            <a:spLocks noGrp="1"/>
          </p:cNvSpPr>
          <p:nvPr>
            <p:ph type="sldNum" sz="quarter" idx="10"/>
          </p:nvPr>
        </p:nvSpPr>
        <p:spPr/>
        <p:txBody>
          <a:bodyPr/>
          <a:lstStyle/>
          <a:p>
            <a:fld id="{59201C30-6DBB-46F6-AFD8-6189C7E5FE9A}" type="slidenum">
              <a:rPr lang="en-US" smtClean="0"/>
              <a:pPr/>
              <a:t>36</a:t>
            </a:fld>
            <a:endParaRPr lang="en-US"/>
          </a:p>
        </p:txBody>
      </p:sp>
    </p:spTree>
    <p:extLst>
      <p:ext uri="{BB962C8B-B14F-4D97-AF65-F5344CB8AC3E}">
        <p14:creationId xmlns:p14="http://schemas.microsoft.com/office/powerpoint/2010/main" val="2215924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201C30-6DBB-46F6-AFD8-6189C7E5FE9A}" type="slidenum">
              <a:rPr lang="en-US" smtClean="0"/>
              <a:pPr/>
              <a:t>37</a:t>
            </a:fld>
            <a:endParaRPr lang="en-US"/>
          </a:p>
        </p:txBody>
      </p:sp>
    </p:spTree>
    <p:extLst>
      <p:ext uri="{BB962C8B-B14F-4D97-AF65-F5344CB8AC3E}">
        <p14:creationId xmlns:p14="http://schemas.microsoft.com/office/powerpoint/2010/main" val="190235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7174B-0081-4D3D-A760-3B5D653A7F49}" type="slidenum">
              <a:rPr lang="en-US"/>
              <a:pPr/>
              <a:t>4</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pPr defTabSz="881390"/>
            <a:r>
              <a:rPr lang="en-US" b="1"/>
              <a:t>Presenter</a:t>
            </a:r>
            <a:r>
              <a:rPr lang="en-US" b="1" baseline="0"/>
              <a:t> notes: </a:t>
            </a:r>
            <a:r>
              <a:rPr lang="en-US" i="1">
                <a:solidFill>
                  <a:schemeClr val="tx1"/>
                </a:solidFill>
                <a:latin typeface="Arial" pitchFamily="34" charset="0"/>
                <a:cs typeface="Arial" pitchFamily="34" charset="0"/>
              </a:rPr>
              <a:t>Presenters may want to memorize the defining statement and share it with others along with what the district and club are doing to improve the community.</a:t>
            </a:r>
          </a:p>
          <a:p>
            <a:endParaRPr lang="en-US">
              <a:solidFill>
                <a:schemeClr val="tx1"/>
              </a:solidFill>
              <a:latin typeface="Arial" pitchFamily="34" charset="0"/>
              <a:ea typeface="+mn-ea"/>
              <a:cs typeface="Arial" pitchFamily="34" charset="0"/>
            </a:endParaRP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The defining statement of Kiwanis International offers a quick and thorough answer to the question “What is Kiwanis?”</a:t>
            </a:r>
            <a:endParaRPr lang="en-US" b="1"/>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The more the community understands Kiwanis, the more they will want to join us. The more members we have, the more hands to be of service, thus the greater our impact in our community. </a:t>
            </a:r>
          </a:p>
        </p:txBody>
      </p:sp>
    </p:spTree>
    <p:extLst>
      <p:ext uri="{BB962C8B-B14F-4D97-AF65-F5344CB8AC3E}">
        <p14:creationId xmlns:p14="http://schemas.microsoft.com/office/powerpoint/2010/main" val="12255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atin typeface="+mn-lt"/>
              </a:rPr>
              <a:t>Our motto says it all….we are here to serve the children of the world. Our clubs do this by working in communities to better the lives of children through service projects and fundraising. Each year, our clubs sponsor nearly 150,000 service projects, devoting more than eighteen and half million hours to service. Our members also are fundraising to support those projects. We raise more than 100 million US dollars every year to fund our projects. So as you can see, our members adopt our motto and live it in their daily lives. </a:t>
            </a:r>
          </a:p>
          <a:p>
            <a:endParaRPr lang="en-US">
              <a:latin typeface="+mn-lt"/>
            </a:endParaRPr>
          </a:p>
          <a:p>
            <a:r>
              <a:rPr lang="en-US">
                <a:latin typeface="+mn-lt"/>
              </a:rPr>
              <a:t>All figures approximate as of October 2017, and subject to change.</a:t>
            </a:r>
          </a:p>
        </p:txBody>
      </p:sp>
      <p:sp>
        <p:nvSpPr>
          <p:cNvPr id="4" name="Slide Number Placeholder 3"/>
          <p:cNvSpPr>
            <a:spLocks noGrp="1"/>
          </p:cNvSpPr>
          <p:nvPr>
            <p:ph type="sldNum" sz="quarter" idx="10"/>
          </p:nvPr>
        </p:nvSpPr>
        <p:spPr/>
        <p:txBody>
          <a:bodyPr/>
          <a:lstStyle/>
          <a:p>
            <a:fld id="{59201C30-6DBB-46F6-AFD8-6189C7E5FE9A}" type="slidenum">
              <a:rPr lang="en-US" smtClean="0"/>
              <a:pPr/>
              <a:t>5</a:t>
            </a:fld>
            <a:endParaRPr lang="en-US"/>
          </a:p>
        </p:txBody>
      </p:sp>
    </p:spTree>
    <p:extLst>
      <p:ext uri="{BB962C8B-B14F-4D97-AF65-F5344CB8AC3E}">
        <p14:creationId xmlns:p14="http://schemas.microsoft.com/office/powerpoint/2010/main" val="182619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a:t>Presenter</a:t>
            </a:r>
            <a:r>
              <a:rPr lang="en-US" b="1" baseline="0"/>
              <a:t> notes: </a:t>
            </a:r>
            <a:r>
              <a:rPr lang="en-US" b="0" i="1" baseline="0"/>
              <a:t>Click to bring in each topic. </a:t>
            </a:r>
            <a:endParaRPr lang="en-US" b="1" i="1" baseline="0"/>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So, we are here to improve lives around us. And in doing so, we enjoy the fellowship of others in our community who are like-minded. But our community is not alone in this mission. While our club directly impacts our community, there are more than 7,000 clubs in 79 nations and territories. Together, our efforts are changing the world we live in. Kiwanis International has been doing this for more than 100 years and is more impactful than ever. We say kids need Kiwanis because Kiwanis is in the community to help meet the needs of children. Our clubs step in when county, city or school budgets are reduced and programs are cut. We help with book projects, food projects, playgrounds – everything a kid needs to be able to thrive, prosper and grow. </a:t>
            </a:r>
            <a:endParaRPr lang="en-US"/>
          </a:p>
        </p:txBody>
      </p:sp>
      <p:sp>
        <p:nvSpPr>
          <p:cNvPr id="4" name="Slide Number Placeholder 3"/>
          <p:cNvSpPr>
            <a:spLocks noGrp="1"/>
          </p:cNvSpPr>
          <p:nvPr>
            <p:ph type="sldNum" sz="quarter" idx="10"/>
          </p:nvPr>
        </p:nvSpPr>
        <p:spPr/>
        <p:txBody>
          <a:bodyPr/>
          <a:lstStyle/>
          <a:p>
            <a:fld id="{59201C30-6DBB-46F6-AFD8-6189C7E5FE9A}" type="slidenum">
              <a:rPr lang="en-US" smtClean="0"/>
              <a:pPr/>
              <a:t>6</a:t>
            </a:fld>
            <a:endParaRPr lang="en-US"/>
          </a:p>
        </p:txBody>
      </p:sp>
    </p:spTree>
    <p:extLst>
      <p:ext uri="{BB962C8B-B14F-4D97-AF65-F5344CB8AC3E}">
        <p14:creationId xmlns:p14="http://schemas.microsoft.com/office/powerpoint/2010/main" val="2747041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106FE-4C4B-4B90-AC2C-B343D7F3F5A2}" type="slidenum">
              <a:rPr lang="en-US"/>
              <a:pPr/>
              <a:t>7</a:t>
            </a:fld>
            <a:endParaRPr lang="en-US"/>
          </a:p>
        </p:txBody>
      </p:sp>
      <p:sp>
        <p:nvSpPr>
          <p:cNvPr id="304130" name="Rectangle 2"/>
          <p:cNvSpPr>
            <a:spLocks noGrp="1" noRot="1" noChangeAspect="1" noChangeArrowheads="1" noTextEdit="1"/>
          </p:cNvSpPr>
          <p:nvPr>
            <p:ph type="sldImg"/>
          </p:nvPr>
        </p:nvSpPr>
        <p:spPr>
          <a:xfrm>
            <a:off x="2239963" y="279400"/>
            <a:ext cx="4525962" cy="2546350"/>
          </a:xfrm>
          <a:ln/>
        </p:spPr>
      </p:sp>
      <p:sp>
        <p:nvSpPr>
          <p:cNvPr id="304131" name="Rectangle 3"/>
          <p:cNvSpPr>
            <a:spLocks noGrp="1" noChangeArrowheads="1"/>
          </p:cNvSpPr>
          <p:nvPr>
            <p:ph type="body" idx="1"/>
          </p:nvPr>
        </p:nvSpPr>
        <p:spPr>
          <a:xfrm>
            <a:off x="873556" y="2956934"/>
            <a:ext cx="7274917" cy="3570111"/>
          </a:xfrm>
        </p:spPr>
        <p:txBody>
          <a:bodyPr/>
          <a:lstStyle/>
          <a:p>
            <a:r>
              <a:rPr lang="en-US" b="1"/>
              <a:t>Presenter</a:t>
            </a:r>
            <a:r>
              <a:rPr lang="en-US" b="1" baseline="0"/>
              <a:t> notes: </a:t>
            </a:r>
            <a:r>
              <a:rPr lang="en-US" i="1">
                <a:solidFill>
                  <a:schemeClr val="tx1"/>
                </a:solidFill>
                <a:latin typeface="Arial" pitchFamily="34" charset="0"/>
                <a:ea typeface="+mn-ea"/>
                <a:cs typeface="Arial" pitchFamily="34" charset="0"/>
              </a:rPr>
              <a:t>Members will benefit from knowing more about your district and how your club fits in to the overall Kiwanis structure. If you’d like to present more information about your structure, contact your Kiwanis district office for the latest details.</a:t>
            </a: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This is how Kiwanis leadership is organized. It starts at the club level with our members. Our club belongs to a division with </a:t>
            </a:r>
            <a:r>
              <a:rPr lang="en-US">
                <a:solidFill>
                  <a:schemeClr val="tx1"/>
                </a:solidFill>
                <a:highlight>
                  <a:srgbClr val="FFFF00"/>
                </a:highlight>
                <a:latin typeface="Arial" pitchFamily="34" charset="0"/>
                <a:ea typeface="+mn-ea"/>
                <a:cs typeface="Arial" pitchFamily="34" charset="0"/>
              </a:rPr>
              <a:t>XX clubs </a:t>
            </a:r>
            <a:r>
              <a:rPr lang="en-US">
                <a:solidFill>
                  <a:schemeClr val="tx1"/>
                </a:solidFill>
                <a:latin typeface="Arial" pitchFamily="34" charset="0"/>
                <a:ea typeface="+mn-ea"/>
                <a:cs typeface="Arial" pitchFamily="34" charset="0"/>
              </a:rPr>
              <a:t>and its own set of leaders, most notably a lieutenant governor who supports the clubs in the division. The next layer of leadership is the district which is led by our governor. There are 48 districts around the world. And, finally, we have Kiwanis International which houses all of the districts and provides support to all clubs through this structure. </a:t>
            </a: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As you can see, this multi-leveled leadership construction means our club is supported by a larger network of leaders who are prepared to help us be successful as we work to help our community. </a:t>
            </a:r>
          </a:p>
        </p:txBody>
      </p:sp>
    </p:spTree>
    <p:extLst>
      <p:ext uri="{BB962C8B-B14F-4D97-AF65-F5344CB8AC3E}">
        <p14:creationId xmlns:p14="http://schemas.microsoft.com/office/powerpoint/2010/main" val="2011342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42B908-4320-48D8-B920-77CA0231AB7F}" type="slidenum">
              <a:rPr lang="en-US"/>
              <a:pPr/>
              <a:t>8</a:t>
            </a:fld>
            <a:endParaRPr lang="en-US"/>
          </a:p>
        </p:txBody>
      </p:sp>
      <p:sp>
        <p:nvSpPr>
          <p:cNvPr id="283650" name="Rectangle 1026"/>
          <p:cNvSpPr>
            <a:spLocks noGrp="1" noRot="1" noChangeAspect="1" noChangeArrowheads="1" noTextEdit="1"/>
          </p:cNvSpPr>
          <p:nvPr>
            <p:ph type="sldImg"/>
          </p:nvPr>
        </p:nvSpPr>
        <p:spPr>
          <a:ln/>
        </p:spPr>
      </p:sp>
      <p:sp>
        <p:nvSpPr>
          <p:cNvPr id="283651" name="Rectangle 1027"/>
          <p:cNvSpPr>
            <a:spLocks noGrp="1" noChangeArrowheads="1"/>
          </p:cNvSpPr>
          <p:nvPr>
            <p:ph type="body" idx="1"/>
          </p:nvPr>
        </p:nvSpPr>
        <p:spPr/>
        <p:txBody>
          <a:bodyPr/>
          <a:lstStyle/>
          <a:p>
            <a:r>
              <a:rPr lang="en-US" b="1"/>
              <a:t>Presenter</a:t>
            </a:r>
            <a:r>
              <a:rPr lang="en-US" b="1" baseline="0"/>
              <a:t> notes: </a:t>
            </a:r>
            <a:r>
              <a:rPr lang="en-US" i="1"/>
              <a:t>Insert details about your club.</a:t>
            </a:r>
          </a:p>
        </p:txBody>
      </p:sp>
    </p:spTree>
    <p:extLst>
      <p:ext uri="{BB962C8B-B14F-4D97-AF65-F5344CB8AC3E}">
        <p14:creationId xmlns:p14="http://schemas.microsoft.com/office/powerpoint/2010/main" val="1155490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a:p>
          <a:p>
            <a:pPr defTabSz="881390" fontAlgn="base">
              <a:spcBef>
                <a:spcPct val="30000"/>
              </a:spcBef>
              <a:spcAft>
                <a:spcPct val="0"/>
              </a:spcAft>
              <a:defRPr/>
            </a:pPr>
            <a:r>
              <a:rPr lang="en-US" b="1"/>
              <a:t>Presenter</a:t>
            </a:r>
            <a:r>
              <a:rPr lang="en-US" b="1" baseline="0"/>
              <a:t> notes: </a:t>
            </a:r>
            <a:r>
              <a:rPr lang="en-US" b="0" i="1" baseline="0"/>
              <a:t>The slides in this section are to be completed by your club officers. Please personalize these slides to relay information about your club to potential new members. </a:t>
            </a:r>
            <a:endParaRPr lang="en-US" b="1" i="1" baseline="0"/>
          </a:p>
          <a:p>
            <a:endParaRPr lang="en-US"/>
          </a:p>
        </p:txBody>
      </p:sp>
      <p:sp>
        <p:nvSpPr>
          <p:cNvPr id="4" name="Slide Number Placeholder 3"/>
          <p:cNvSpPr>
            <a:spLocks noGrp="1"/>
          </p:cNvSpPr>
          <p:nvPr>
            <p:ph type="sldNum" sz="quarter" idx="10"/>
          </p:nvPr>
        </p:nvSpPr>
        <p:spPr/>
        <p:txBody>
          <a:bodyPr/>
          <a:lstStyle/>
          <a:p>
            <a:fld id="{59201C30-6DBB-46F6-AFD8-6189C7E5FE9A}" type="slidenum">
              <a:rPr lang="en-US" smtClean="0"/>
              <a:pPr/>
              <a:t>9</a:t>
            </a:fld>
            <a:endParaRPr lang="en-US"/>
          </a:p>
        </p:txBody>
      </p:sp>
    </p:spTree>
    <p:extLst>
      <p:ext uri="{BB962C8B-B14F-4D97-AF65-F5344CB8AC3E}">
        <p14:creationId xmlns:p14="http://schemas.microsoft.com/office/powerpoint/2010/main" val="2173528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nim background">
    <p:spTree>
      <p:nvGrpSpPr>
        <p:cNvPr id="1" name=""/>
        <p:cNvGrpSpPr/>
        <p:nvPr/>
      </p:nvGrpSpPr>
      <p:grpSpPr>
        <a:xfrm>
          <a:off x="0" y="0"/>
          <a:ext cx="0" cy="0"/>
          <a:chOff x="0" y="0"/>
          <a:chExt cx="0" cy="0"/>
        </a:xfrm>
      </p:grpSpPr>
      <p:pic>
        <p:nvPicPr>
          <p:cNvPr id="5" name="Picture 4" descr="DENIM FULL SCREE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4800" y="361950"/>
            <a:ext cx="8610600" cy="634603"/>
          </a:xfrm>
          <a:prstGeom prst="rect">
            <a:avLst/>
          </a:prstGeom>
        </p:spPr>
        <p:txBody>
          <a:bodyPr/>
          <a:lstStyle>
            <a:lvl1pPr algn="ctr">
              <a:defRPr sz="3600" b="1">
                <a:solidFill>
                  <a:schemeClr val="bg1"/>
                </a:solidFill>
                <a:latin typeface="Arial" pitchFamily="34" charset="0"/>
                <a:cs typeface="Arial" pitchFamily="34" charset="0"/>
              </a:defRPr>
            </a:lvl1pPr>
          </a:lstStyle>
          <a:p>
            <a:r>
              <a:rPr lang="en-US"/>
              <a:t>Click to edit Master title style</a:t>
            </a:r>
          </a:p>
        </p:txBody>
      </p:sp>
      <p:sp>
        <p:nvSpPr>
          <p:cNvPr id="7" name="Text Placeholder 6"/>
          <p:cNvSpPr>
            <a:spLocks noGrp="1"/>
          </p:cNvSpPr>
          <p:nvPr>
            <p:ph type="body" sz="quarter" idx="12"/>
          </p:nvPr>
        </p:nvSpPr>
        <p:spPr>
          <a:xfrm>
            <a:off x="762000" y="1200150"/>
            <a:ext cx="7848600" cy="3124200"/>
          </a:xfrm>
          <a:prstGeom prst="rect">
            <a:avLst/>
          </a:prstGeom>
        </p:spPr>
        <p:txBody>
          <a:bodyPr/>
          <a:lstStyle>
            <a:lvl1pPr>
              <a:buNone/>
              <a:defRPr sz="3200">
                <a:solidFill>
                  <a:schemeClr val="bg1"/>
                </a:solidFill>
                <a:latin typeface="Garamond" pitchFamily="18"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ullet Points">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Block">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nim Lef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4" name="Shape 22"/>
          <p:cNvSpPr txBox="1">
            <a:spLocks noGrp="1"/>
          </p:cNvSpPr>
          <p:nvPr>
            <p:ph type="body" idx="1"/>
          </p:nvPr>
        </p:nvSpPr>
        <p:spPr>
          <a:xfrm>
            <a:off x="2743200" y="1123950"/>
            <a:ext cx="5943600" cy="34706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nim Lef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 name="Shape 22"/>
          <p:cNvSpPr txBox="1">
            <a:spLocks noGrp="1"/>
          </p:cNvSpPr>
          <p:nvPr>
            <p:ph type="body" idx="1"/>
          </p:nvPr>
        </p:nvSpPr>
        <p:spPr>
          <a:xfrm>
            <a:off x="2895600" y="1314451"/>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nim Righ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858000" y="0"/>
            <a:ext cx="2286000" cy="5143500"/>
          </a:xfrm>
          <a:prstGeom prst="rect">
            <a:avLst/>
          </a:prstGeom>
        </p:spPr>
      </p:pic>
      <p:sp>
        <p:nvSpPr>
          <p:cNvPr id="4" name="Shape 22"/>
          <p:cNvSpPr txBox="1">
            <a:spLocks noGrp="1"/>
          </p:cNvSpPr>
          <p:nvPr>
            <p:ph type="body" idx="1"/>
          </p:nvPr>
        </p:nvSpPr>
        <p:spPr>
          <a:xfrm>
            <a:off x="457200" y="1123950"/>
            <a:ext cx="5943600" cy="36992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nim Righ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858000" y="0"/>
            <a:ext cx="2286000" cy="5143500"/>
          </a:xfrm>
          <a:prstGeom prst="rect">
            <a:avLst/>
          </a:prstGeom>
        </p:spPr>
      </p:pic>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 name="Shape 22"/>
          <p:cNvSpPr txBox="1">
            <a:spLocks noGrp="1"/>
          </p:cNvSpPr>
          <p:nvPr>
            <p:ph type="body" idx="1"/>
          </p:nvPr>
        </p:nvSpPr>
        <p:spPr>
          <a:xfrm>
            <a:off x="914400" y="1200150"/>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1E3C7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0582"/>
            <a:ext cx="7772400" cy="1102519"/>
          </a:xfrm>
        </p:spPr>
        <p:txBody>
          <a:bodyPr>
            <a:noAutofit/>
          </a:bodyPr>
          <a:lstStyle>
            <a:lvl1pPr algn="ctr">
              <a:defRPr sz="3600" b="0">
                <a:solidFill>
                  <a:schemeClr val="bg1"/>
                </a:solidFill>
                <a:latin typeface="Myriad Pro" pitchFamily="34" charset="0"/>
              </a:defRPr>
            </a:lvl1pPr>
          </a:lstStyle>
          <a:p>
            <a:r>
              <a:rPr lang="en-US"/>
              <a:t>Click to edit Master </a:t>
            </a:r>
            <a:br>
              <a:rPr lang="en-US"/>
            </a:br>
            <a:r>
              <a:rPr lang="en-US"/>
              <a:t>title style</a:t>
            </a:r>
          </a:p>
        </p:txBody>
      </p:sp>
      <p:sp>
        <p:nvSpPr>
          <p:cNvPr id="3" name="Subtitle 2"/>
          <p:cNvSpPr>
            <a:spLocks noGrp="1"/>
          </p:cNvSpPr>
          <p:nvPr>
            <p:ph type="subTitle" idx="1"/>
          </p:nvPr>
        </p:nvSpPr>
        <p:spPr>
          <a:xfrm>
            <a:off x="1371600" y="2000250"/>
            <a:ext cx="6400800" cy="1028700"/>
          </a:xfrm>
        </p:spPr>
        <p:txBody>
          <a:bodyPr>
            <a:normAutofit/>
          </a:bodyPr>
          <a:lstStyle>
            <a:lvl1pPr marL="0" indent="0" algn="ctr">
              <a:buNone/>
              <a:defRPr sz="2400">
                <a:solidFill>
                  <a:schemeClr val="bg1"/>
                </a:solidFill>
                <a:latin typeface="Myriad Pro" pitchFamily="34" charset="0"/>
                <a:ea typeface="Verdana" pitchFamily="34" charset="0"/>
                <a:cs typeface="Verdan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3" name="Content Placeholder 12"/>
          <p:cNvSpPr>
            <a:spLocks noGrp="1"/>
          </p:cNvSpPr>
          <p:nvPr>
            <p:ph sz="quarter" idx="10" hasCustomPrompt="1"/>
          </p:nvPr>
        </p:nvSpPr>
        <p:spPr>
          <a:xfrm>
            <a:off x="2628900" y="3088481"/>
            <a:ext cx="3886200" cy="685800"/>
          </a:xfrm>
        </p:spPr>
        <p:txBody>
          <a:bodyPr>
            <a:normAutofit/>
          </a:bodyPr>
          <a:lstStyle>
            <a:lvl1pPr marL="0" indent="0" algn="ctr">
              <a:buNone/>
              <a:defRPr lang="en-US" sz="2400" kern="1200" dirty="0">
                <a:solidFill>
                  <a:schemeClr val="bg1"/>
                </a:solidFill>
                <a:latin typeface="Myriad Pro" pitchFamily="34" charset="0"/>
                <a:ea typeface="Verdana" pitchFamily="34" charset="0"/>
                <a:cs typeface="Verdana" pitchFamily="34" charset="0"/>
              </a:defRPr>
            </a:lvl1pPr>
          </a:lstStyle>
          <a:p>
            <a:r>
              <a:rPr lang="en-US" sz="1500">
                <a:solidFill>
                  <a:schemeClr val="bg1">
                    <a:lumMod val="75000"/>
                  </a:schemeClr>
                </a:solidFill>
              </a:rPr>
              <a:t>Click to enter date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19400" y="4155948"/>
            <a:ext cx="3505200" cy="473202"/>
          </a:xfrm>
          <a:prstGeom prst="rect">
            <a:avLst/>
          </a:prstGeom>
        </p:spPr>
      </p:pic>
    </p:spTree>
    <p:extLst>
      <p:ext uri="{BB962C8B-B14F-4D97-AF65-F5344CB8AC3E}">
        <p14:creationId xmlns:p14="http://schemas.microsoft.com/office/powerpoint/2010/main" val="2659468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14451"/>
            <a:ext cx="7848600" cy="3280172"/>
          </a:xfrm>
        </p:spPr>
        <p:txBody>
          <a:bodyPr/>
          <a:lstStyle>
            <a:lvl1pPr>
              <a:defRPr>
                <a:latin typeface="Myriad Pro" pitchFamily="34" charset="0"/>
              </a:defRPr>
            </a:lvl1pPr>
            <a:lvl2pPr marL="557213" indent="-214313">
              <a:buSzPct val="75000"/>
              <a:buFont typeface="Wingdings" pitchFamily="2" charset="2"/>
              <a:buChar char="§"/>
              <a:defRPr>
                <a:latin typeface="Myriad Pro" pitchFamily="34" charset="0"/>
              </a:defRPr>
            </a:lvl2pPr>
            <a:lvl3pPr>
              <a:defRPr>
                <a:latin typeface="Myriad Pro" pitchFamily="34" charset="0"/>
              </a:defRPr>
            </a:lvl3pPr>
            <a:lvl4pPr>
              <a:defRPr>
                <a:latin typeface="Myriad Pro" pitchFamily="34" charset="0"/>
              </a:defRPr>
            </a:lvl4pPr>
            <a:lvl5pPr>
              <a:defRPr>
                <a:latin typeface="Myriad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a:xfrm>
            <a:off x="838200" y="171450"/>
            <a:ext cx="7848600" cy="634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66766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cSld name="Picture with Caption">
    <p:bg>
      <p:bgPr>
        <a:solidFill>
          <a:srgbClr val="1E3C7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0000" t="2700" b="15999"/>
          <a:stretch/>
        </p:blipFill>
        <p:spPr>
          <a:xfrm>
            <a:off x="10017" y="3499945"/>
            <a:ext cx="2180896" cy="1662277"/>
          </a:xfrm>
          <a:prstGeom prst="rect">
            <a:avLst/>
          </a:prstGeom>
        </p:spPr>
      </p:pic>
      <p:sp>
        <p:nvSpPr>
          <p:cNvPr id="2" name="Title 1"/>
          <p:cNvSpPr>
            <a:spLocks noGrp="1"/>
          </p:cNvSpPr>
          <p:nvPr>
            <p:ph type="title"/>
          </p:nvPr>
        </p:nvSpPr>
        <p:spPr>
          <a:xfrm>
            <a:off x="1792288" y="3600450"/>
            <a:ext cx="5486400" cy="425054"/>
          </a:xfrm>
        </p:spPr>
        <p:txBody>
          <a:bodyPr anchor="b"/>
          <a:lstStyle>
            <a:lvl1pPr algn="l">
              <a:defRPr sz="15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solidFill>
                  <a:schemeClr val="bg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67038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ntent block">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 Points">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84404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8382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Block">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84404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8382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nim Left Pin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4" name="Shape 22"/>
          <p:cNvSpPr txBox="1">
            <a:spLocks noGrp="1"/>
          </p:cNvSpPr>
          <p:nvPr>
            <p:ph type="body" idx="1"/>
          </p:nvPr>
        </p:nvSpPr>
        <p:spPr>
          <a:xfrm>
            <a:off x="2743200" y="1123950"/>
            <a:ext cx="5943600" cy="34706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nim Left Pin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 name="Shape 22"/>
          <p:cNvSpPr txBox="1">
            <a:spLocks noGrp="1"/>
          </p:cNvSpPr>
          <p:nvPr>
            <p:ph type="body" idx="1"/>
          </p:nvPr>
        </p:nvSpPr>
        <p:spPr>
          <a:xfrm>
            <a:off x="2895600" y="1314451"/>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nim Right Pin Bullets">
    <p:spTree>
      <p:nvGrpSpPr>
        <p:cNvPr id="1" name=""/>
        <p:cNvGrpSpPr/>
        <p:nvPr/>
      </p:nvGrpSpPr>
      <p:grpSpPr>
        <a:xfrm>
          <a:off x="0" y="0"/>
          <a:ext cx="0" cy="0"/>
          <a:chOff x="0" y="0"/>
          <a:chExt cx="0" cy="0"/>
        </a:xfrm>
      </p:grpSpPr>
      <p:sp>
        <p:nvSpPr>
          <p:cNvPr id="4" name="Shape 22"/>
          <p:cNvSpPr txBox="1">
            <a:spLocks noGrp="1"/>
          </p:cNvSpPr>
          <p:nvPr>
            <p:ph type="body" idx="1"/>
          </p:nvPr>
        </p:nvSpPr>
        <p:spPr>
          <a:xfrm>
            <a:off x="457200" y="1123950"/>
            <a:ext cx="5943600" cy="36992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6" name="Picture 5"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0"/>
            <a:ext cx="2286000" cy="5143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nim Right Pin Content Block">
    <p:spTree>
      <p:nvGrpSpPr>
        <p:cNvPr id="1" name=""/>
        <p:cNvGrpSpPr/>
        <p:nvPr/>
      </p:nvGrpSpPr>
      <p:grpSpPr>
        <a:xfrm>
          <a:off x="0" y="0"/>
          <a:ext cx="0" cy="0"/>
          <a:chOff x="0" y="0"/>
          <a:chExt cx="0" cy="0"/>
        </a:xfrm>
      </p:grpSpPr>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 name="Shape 22"/>
          <p:cNvSpPr txBox="1">
            <a:spLocks noGrp="1"/>
          </p:cNvSpPr>
          <p:nvPr>
            <p:ph type="body" idx="1"/>
          </p:nvPr>
        </p:nvSpPr>
        <p:spPr>
          <a:xfrm>
            <a:off x="914400" y="1200150"/>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 name="Picture 6"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0"/>
            <a:ext cx="2286000" cy="51435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56" r:id="rId2"/>
    <p:sldLayoutId id="2147483664" r:id="rId3"/>
    <p:sldLayoutId id="2147483663" r:id="rId4"/>
    <p:sldLayoutId id="2147483657" r:id="rId5"/>
    <p:sldLayoutId id="2147483665" r:id="rId6"/>
    <p:sldLayoutId id="2147483672" r:id="rId7"/>
    <p:sldLayoutId id="2147483666" r:id="rId8"/>
    <p:sldLayoutId id="2147483668" r:id="rId9"/>
    <p:sldLayoutId id="2147483661" r:id="rId10"/>
    <p:sldLayoutId id="2147483662" r:id="rId11"/>
    <p:sldLayoutId id="2147483671" r:id="rId12"/>
    <p:sldLayoutId id="2147483667" r:id="rId13"/>
    <p:sldLayoutId id="2147483674" r:id="rId14"/>
    <p:sldLayoutId id="2147483675" r:id="rId15"/>
    <p:sldLayoutId id="2147483676" r:id="rId16"/>
    <p:sldLayoutId id="2147483677" r:id="rId17"/>
    <p:sldLayoutId id="2147483678"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dirty="0">
          <a:solidFill>
            <a:schemeClr val="tx1"/>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66700" y="1160579"/>
            <a:ext cx="8610600" cy="634603"/>
          </a:xfrm>
        </p:spPr>
        <p:txBody>
          <a:bodyPr/>
          <a:lstStyle/>
          <a:p>
            <a:r>
              <a:rPr lang="en-US" sz="4500"/>
              <a:t>New member </a:t>
            </a:r>
            <a:br>
              <a:rPr lang="en-US" sz="4500"/>
            </a:br>
            <a:r>
              <a:rPr lang="en-US" sz="4500"/>
              <a:t>orientation</a:t>
            </a:r>
          </a:p>
        </p:txBody>
      </p:sp>
      <p:sp>
        <p:nvSpPr>
          <p:cNvPr id="3" name="Subtitle 2"/>
          <p:cNvSpPr>
            <a:spLocks noGrp="1"/>
          </p:cNvSpPr>
          <p:nvPr>
            <p:ph type="body" sz="quarter" idx="12"/>
          </p:nvPr>
        </p:nvSpPr>
        <p:spPr>
          <a:xfrm>
            <a:off x="647700" y="2588559"/>
            <a:ext cx="7848600" cy="1219200"/>
          </a:xfrm>
        </p:spPr>
        <p:txBody>
          <a:bodyPr>
            <a:normAutofit/>
          </a:bodyPr>
          <a:lstStyle/>
          <a:p>
            <a:pPr algn="ctr"/>
            <a:r>
              <a:rPr lang="en-US">
                <a:latin typeface="Georgia" panose="02040502050405020303" pitchFamily="18" charset="0"/>
              </a:rPr>
              <a:t>&lt;Date&gt;</a:t>
            </a:r>
          </a:p>
          <a:p>
            <a:endParaRPr lang="en-US"/>
          </a:p>
        </p:txBody>
      </p:sp>
      <p:sp>
        <p:nvSpPr>
          <p:cNvPr id="4" name="Content Placeholder 3"/>
          <p:cNvSpPr>
            <a:spLocks noGrp="1"/>
          </p:cNvSpPr>
          <p:nvPr>
            <p:ph sz="quarter" idx="4294967295"/>
          </p:nvPr>
        </p:nvSpPr>
        <p:spPr>
          <a:xfrm>
            <a:off x="1714500" y="3468571"/>
            <a:ext cx="5715000" cy="1028700"/>
          </a:xfrm>
        </p:spPr>
        <p:txBody>
          <a:bodyPr>
            <a:normAutofit fontScale="92500" lnSpcReduction="10000"/>
          </a:bodyPr>
          <a:lstStyle/>
          <a:p>
            <a:endParaRPr lang="en-US">
              <a:latin typeface="Garamond" panose="02020404030301010803" pitchFamily="18" charset="0"/>
            </a:endParaRPr>
          </a:p>
          <a:p>
            <a:endParaRPr lang="en-US" sz="2400">
              <a:highlight>
                <a:srgbClr val="FFFF00"/>
              </a:highlight>
              <a:latin typeface="Garamond" panose="02020404030301010803" pitchFamily="18" charset="0"/>
            </a:endParaRPr>
          </a:p>
          <a:p>
            <a:pPr algn="ctr"/>
            <a:r>
              <a:rPr lang="en-US" sz="1600">
                <a:solidFill>
                  <a:schemeClr val="bg1"/>
                </a:solidFill>
                <a:latin typeface="Georgia" panose="02040502050405020303" pitchFamily="18" charset="0"/>
              </a:rPr>
              <a:t>Please sign in and be seated. </a:t>
            </a:r>
          </a:p>
          <a:p>
            <a:pPr algn="ctr"/>
            <a:r>
              <a:rPr lang="en-US" sz="1600">
                <a:solidFill>
                  <a:schemeClr val="bg1"/>
                </a:solidFill>
                <a:latin typeface="Georgia" panose="02040502050405020303" pitchFamily="18" charset="0"/>
              </a:rPr>
              <a:t>We will begin at </a:t>
            </a:r>
            <a:r>
              <a:rPr lang="en-US" sz="1600">
                <a:solidFill>
                  <a:srgbClr val="FFFF00"/>
                </a:solidFill>
                <a:latin typeface="Georgia" panose="02040502050405020303" pitchFamily="18" charset="0"/>
              </a:rPr>
              <a:t>XX :a.m. / p.m. XX.</a:t>
            </a:r>
          </a:p>
          <a:p>
            <a:endParaRPr lang="en-US"/>
          </a:p>
        </p:txBody>
      </p:sp>
    </p:spTree>
    <p:extLst>
      <p:ext uri="{BB962C8B-B14F-4D97-AF65-F5344CB8AC3E}">
        <p14:creationId xmlns:p14="http://schemas.microsoft.com/office/powerpoint/2010/main" val="89491041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a:xfrm>
            <a:off x="838201" y="1348978"/>
            <a:ext cx="7848599" cy="3051572"/>
          </a:xfrm>
        </p:spPr>
        <p:txBody>
          <a:bodyPr>
            <a:normAutofit/>
          </a:bodyPr>
          <a:lstStyle/>
          <a:p>
            <a:pPr marL="457200" indent="-457200">
              <a:buFont typeface="Arial" panose="020B0604020202020204" pitchFamily="34" charset="0"/>
              <a:buChar char="•"/>
            </a:pPr>
            <a:r>
              <a:rPr lang="en-US" sz="2800">
                <a:latin typeface="Georgia" panose="02040502050405020303" pitchFamily="18" charset="0"/>
              </a:rPr>
              <a:t>Financial review*				</a:t>
            </a:r>
          </a:p>
          <a:p>
            <a:pPr marL="457200" indent="-457200">
              <a:buFont typeface="Arial" panose="020B0604020202020204" pitchFamily="34" charset="0"/>
              <a:buChar char="•"/>
            </a:pPr>
            <a:r>
              <a:rPr lang="en-US" sz="2800">
                <a:latin typeface="Georgia" panose="02040502050405020303" pitchFamily="18" charset="0"/>
              </a:rPr>
              <a:t>Membership</a:t>
            </a:r>
          </a:p>
          <a:p>
            <a:pPr lvl="1"/>
            <a:r>
              <a:rPr lang="en-US">
                <a:latin typeface="Georgia" panose="02040502050405020303" pitchFamily="18" charset="0"/>
              </a:rPr>
              <a:t>Invitation/Retention</a:t>
            </a:r>
          </a:p>
          <a:p>
            <a:pPr lvl="1"/>
            <a:r>
              <a:rPr lang="en-US">
                <a:latin typeface="Georgia" panose="02040502050405020303" pitchFamily="18" charset="0"/>
              </a:rPr>
              <a:t>Education</a:t>
            </a:r>
          </a:p>
          <a:p>
            <a:pPr lvl="1"/>
            <a:r>
              <a:rPr lang="en-US">
                <a:latin typeface="Georgia" panose="02040502050405020303" pitchFamily="18" charset="0"/>
              </a:rPr>
              <a:t>Public relations</a:t>
            </a:r>
            <a:endParaRPr lang="en-US" sz="1400">
              <a:latin typeface="Georgia" panose="02040502050405020303" pitchFamily="18" charset="0"/>
            </a:endParaRPr>
          </a:p>
        </p:txBody>
      </p:sp>
      <p:sp>
        <p:nvSpPr>
          <p:cNvPr id="4" name="Title 3"/>
          <p:cNvSpPr>
            <a:spLocks noGrp="1"/>
          </p:cNvSpPr>
          <p:nvPr>
            <p:ph type="title"/>
          </p:nvPr>
        </p:nvSpPr>
        <p:spPr/>
        <p:txBody>
          <a:bodyPr/>
          <a:lstStyle/>
          <a:p>
            <a:r>
              <a:rPr lang="en-US">
                <a:latin typeface="+mj-lt"/>
              </a:rPr>
              <a:t>Our club’s committees </a:t>
            </a:r>
          </a:p>
        </p:txBody>
      </p:sp>
      <p:pic>
        <p:nvPicPr>
          <p:cNvPr id="6" name="Picture 3"/>
          <p:cNvPicPr>
            <a:picLocks noChangeAspect="1" noChangeArrowheads="1"/>
          </p:cNvPicPr>
          <p:nvPr/>
        </p:nvPicPr>
        <p:blipFill>
          <a:blip r:embed="rId3"/>
          <a:stretch>
            <a:fillRect/>
          </a:stretch>
        </p:blipFill>
        <p:spPr bwMode="auto">
          <a:xfrm>
            <a:off x="5167702" y="1504950"/>
            <a:ext cx="3671498" cy="2540604"/>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ED9B025E-455D-67AE-A190-EA0D4FECE326}"/>
              </a:ext>
            </a:extLst>
          </p:cNvPr>
          <p:cNvSpPr txBox="1"/>
          <p:nvPr/>
        </p:nvSpPr>
        <p:spPr>
          <a:xfrm>
            <a:off x="1143000" y="4473773"/>
            <a:ext cx="7543800" cy="307777"/>
          </a:xfrm>
          <a:prstGeom prst="rect">
            <a:avLst/>
          </a:prstGeom>
          <a:noFill/>
        </p:spPr>
        <p:txBody>
          <a:bodyPr wrap="square">
            <a:spAutoFit/>
          </a:bodyPr>
          <a:lstStyle/>
          <a:p>
            <a:r>
              <a:rPr lang="en-US" sz="1400" i="1">
                <a:latin typeface="Georgia" panose="02040502050405020303" pitchFamily="18" charset="0"/>
              </a:rPr>
              <a:t>*This committee is required by the Kiwanis International Standard Form for Club Bylaws</a:t>
            </a:r>
            <a:endParaRPr lang="en-US"/>
          </a:p>
        </p:txBody>
      </p:sp>
    </p:spTree>
    <p:extLst>
      <p:ext uri="{BB962C8B-B14F-4D97-AF65-F5344CB8AC3E}">
        <p14:creationId xmlns:p14="http://schemas.microsoft.com/office/powerpoint/2010/main" val="8590387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a:xfrm>
            <a:off x="838201" y="1272778"/>
            <a:ext cx="7848599" cy="3280172"/>
          </a:xfrm>
        </p:spPr>
        <p:txBody>
          <a:bodyPr>
            <a:normAutofit/>
          </a:bodyPr>
          <a:lstStyle/>
          <a:p>
            <a:pPr marL="457200" indent="-457200">
              <a:buFont typeface="Arial" panose="020B0604020202020204" pitchFamily="34" charset="0"/>
              <a:buChar char="•"/>
            </a:pPr>
            <a:r>
              <a:rPr lang="en-US" sz="2800">
                <a:latin typeface="Georgia" panose="02040502050405020303" pitchFamily="18" charset="0"/>
              </a:rPr>
              <a:t>Programs</a:t>
            </a:r>
          </a:p>
          <a:p>
            <a:pPr lvl="1"/>
            <a:r>
              <a:rPr lang="en-US">
                <a:latin typeface="Georgia" panose="02040502050405020303" pitchFamily="18" charset="0"/>
              </a:rPr>
              <a:t>Club meetings</a:t>
            </a:r>
          </a:p>
          <a:p>
            <a:pPr lvl="1"/>
            <a:r>
              <a:rPr lang="en-US">
                <a:latin typeface="Georgia" panose="02040502050405020303" pitchFamily="18" charset="0"/>
              </a:rPr>
              <a:t>Special events</a:t>
            </a:r>
          </a:p>
          <a:p>
            <a:pPr marL="457200" indent="-457200">
              <a:buFont typeface="Arial" panose="020B0604020202020204" pitchFamily="34" charset="0"/>
              <a:buChar char="•"/>
            </a:pPr>
            <a:r>
              <a:rPr lang="en-US" sz="2800">
                <a:latin typeface="Georgia" panose="02040502050405020303" pitchFamily="18" charset="0"/>
              </a:rPr>
              <a:t>Service and fundraising</a:t>
            </a:r>
          </a:p>
          <a:p>
            <a:pPr lvl="1"/>
            <a:r>
              <a:rPr lang="en-US">
                <a:latin typeface="Georgia" panose="02040502050405020303" pitchFamily="18" charset="0"/>
              </a:rPr>
              <a:t>Community services</a:t>
            </a:r>
          </a:p>
          <a:p>
            <a:pPr lvl="1"/>
            <a:r>
              <a:rPr lang="en-US">
                <a:latin typeface="Georgia" panose="02040502050405020303" pitchFamily="18" charset="0"/>
              </a:rPr>
              <a:t>Service Leadership Programs</a:t>
            </a:r>
            <a:endParaRPr lang="en-US" sz="2400">
              <a:latin typeface="Georgia" panose="02040502050405020303" pitchFamily="18" charset="0"/>
            </a:endParaRPr>
          </a:p>
        </p:txBody>
      </p:sp>
      <p:sp>
        <p:nvSpPr>
          <p:cNvPr id="4" name="Title 3"/>
          <p:cNvSpPr>
            <a:spLocks noGrp="1"/>
          </p:cNvSpPr>
          <p:nvPr>
            <p:ph type="title"/>
          </p:nvPr>
        </p:nvSpPr>
        <p:spPr/>
        <p:txBody>
          <a:bodyPr/>
          <a:lstStyle/>
          <a:p>
            <a:r>
              <a:rPr lang="en-US">
                <a:latin typeface="+mj-lt"/>
              </a:rPr>
              <a:t>Our club’s committees </a:t>
            </a:r>
          </a:p>
        </p:txBody>
      </p:sp>
      <p:pic>
        <p:nvPicPr>
          <p:cNvPr id="6" name="Picture 3"/>
          <p:cNvPicPr>
            <a:picLocks noChangeAspect="1" noChangeArrowheads="1"/>
          </p:cNvPicPr>
          <p:nvPr/>
        </p:nvPicPr>
        <p:blipFill>
          <a:blip r:embed="rId3"/>
          <a:stretch>
            <a:fillRect/>
          </a:stretch>
        </p:blipFill>
        <p:spPr bwMode="auto">
          <a:xfrm>
            <a:off x="5243902" y="1352550"/>
            <a:ext cx="3671498" cy="2540604"/>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525586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nchor="ctr">
            <a:normAutofit fontScale="90000"/>
          </a:bodyPr>
          <a:lstStyle/>
          <a:p>
            <a:r>
              <a:rPr lang="en-US">
                <a:latin typeface="+mj-lt"/>
              </a:rPr>
              <a:t>Our club’s service projects</a:t>
            </a:r>
          </a:p>
        </p:txBody>
      </p:sp>
      <p:sp>
        <p:nvSpPr>
          <p:cNvPr id="308227" name="Rectangle 3"/>
          <p:cNvSpPr>
            <a:spLocks noGrp="1" noChangeArrowheads="1"/>
          </p:cNvSpPr>
          <p:nvPr>
            <p:ph type="body" idx="1"/>
          </p:nvPr>
        </p:nvSpPr>
        <p:spPr/>
        <p:txBody>
          <a:bodyPr/>
          <a:lstStyle/>
          <a:p>
            <a:pPr>
              <a:buNone/>
            </a:pPr>
            <a:r>
              <a:rPr lang="en-US" sz="2800">
                <a:highlight>
                  <a:srgbClr val="FFFF00"/>
                </a:highlight>
                <a:latin typeface="Georgia" panose="02040502050405020303" pitchFamily="18" charset="0"/>
              </a:rPr>
              <a:t>[list here]</a:t>
            </a:r>
          </a:p>
        </p:txBody>
      </p:sp>
      <p:pic>
        <p:nvPicPr>
          <p:cNvPr id="3074" name="Picture 2"/>
          <p:cNvPicPr>
            <a:picLocks noChangeAspect="1" noChangeArrowheads="1"/>
          </p:cNvPicPr>
          <p:nvPr/>
        </p:nvPicPr>
        <p:blipFill>
          <a:blip r:embed="rId3"/>
          <a:stretch>
            <a:fillRect/>
          </a:stretch>
        </p:blipFill>
        <p:spPr bwMode="auto">
          <a:xfrm>
            <a:off x="5334000" y="1887737"/>
            <a:ext cx="3200400" cy="21336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745399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Our club’s Service Leadership Programs</a:t>
            </a:r>
          </a:p>
        </p:txBody>
      </p:sp>
      <p:sp>
        <p:nvSpPr>
          <p:cNvPr id="5" name="Content Placeholder 4"/>
          <p:cNvSpPr>
            <a:spLocks noGrp="1"/>
          </p:cNvSpPr>
          <p:nvPr>
            <p:ph type="body" idx="1"/>
          </p:nvPr>
        </p:nvSpPr>
        <p:spPr>
          <a:xfrm>
            <a:off x="838201" y="1314450"/>
            <a:ext cx="7848599" cy="3829049"/>
          </a:xfrm>
        </p:spPr>
        <p:txBody>
          <a:bodyPr/>
          <a:lstStyle/>
          <a:p>
            <a:pPr>
              <a:lnSpc>
                <a:spcPct val="90000"/>
              </a:lnSpc>
              <a:spcBef>
                <a:spcPct val="25000"/>
              </a:spcBef>
              <a:spcAft>
                <a:spcPct val="25000"/>
              </a:spcAft>
              <a:buNone/>
            </a:pPr>
            <a:endParaRPr lang="en-US" sz="2800"/>
          </a:p>
          <a:p>
            <a:pPr>
              <a:lnSpc>
                <a:spcPct val="90000"/>
              </a:lnSpc>
              <a:spcBef>
                <a:spcPct val="25000"/>
              </a:spcBef>
              <a:spcAft>
                <a:spcPct val="25000"/>
              </a:spcAft>
              <a:buNone/>
            </a:pPr>
            <a:r>
              <a:rPr lang="en-US" sz="2800">
                <a:highlight>
                  <a:srgbClr val="FFFF00"/>
                </a:highlight>
                <a:latin typeface="Georgia" panose="02040502050405020303" pitchFamily="18" charset="0"/>
              </a:rPr>
              <a:t>Name:</a:t>
            </a:r>
          </a:p>
          <a:p>
            <a:pPr>
              <a:lnSpc>
                <a:spcPct val="90000"/>
              </a:lnSpc>
              <a:spcBef>
                <a:spcPct val="25000"/>
              </a:spcBef>
              <a:spcAft>
                <a:spcPct val="25000"/>
              </a:spcAft>
              <a:buNone/>
            </a:pPr>
            <a:r>
              <a:rPr lang="en-US" sz="2800">
                <a:highlight>
                  <a:srgbClr val="FFFF00"/>
                </a:highlight>
                <a:latin typeface="Georgia" panose="02040502050405020303" pitchFamily="18" charset="0"/>
              </a:rPr>
              <a:t>Meeting time: </a:t>
            </a:r>
          </a:p>
          <a:p>
            <a:pPr>
              <a:lnSpc>
                <a:spcPct val="90000"/>
              </a:lnSpc>
              <a:spcBef>
                <a:spcPct val="25000"/>
              </a:spcBef>
              <a:spcAft>
                <a:spcPct val="25000"/>
              </a:spcAft>
              <a:buNone/>
            </a:pPr>
            <a:r>
              <a:rPr lang="en-US" sz="2800">
                <a:highlight>
                  <a:srgbClr val="FFFF00"/>
                </a:highlight>
                <a:latin typeface="Georgia" panose="02040502050405020303" pitchFamily="18" charset="0"/>
              </a:rPr>
              <a:t>Location:</a:t>
            </a:r>
          </a:p>
          <a:p>
            <a:pPr>
              <a:lnSpc>
                <a:spcPct val="90000"/>
              </a:lnSpc>
              <a:spcBef>
                <a:spcPct val="25000"/>
              </a:spcBef>
              <a:spcAft>
                <a:spcPct val="25000"/>
              </a:spcAft>
              <a:buNone/>
            </a:pPr>
            <a:r>
              <a:rPr lang="en-US" sz="2800">
                <a:highlight>
                  <a:srgbClr val="FFFF00"/>
                </a:highlight>
                <a:latin typeface="Georgia" panose="02040502050405020303" pitchFamily="18" charset="0"/>
              </a:rPr>
              <a:t>Advisor:</a:t>
            </a:r>
          </a:p>
          <a:p>
            <a:pPr>
              <a:lnSpc>
                <a:spcPct val="90000"/>
              </a:lnSpc>
              <a:spcBef>
                <a:spcPct val="20000"/>
              </a:spcBef>
            </a:pPr>
            <a:endParaRPr lang="en-US" sz="2800"/>
          </a:p>
          <a:p>
            <a:pPr>
              <a:lnSpc>
                <a:spcPct val="90000"/>
              </a:lnSpc>
              <a:spcBef>
                <a:spcPct val="20000"/>
              </a:spcBef>
              <a:buNone/>
            </a:pPr>
            <a:endParaRPr lang="en-US" sz="2800">
              <a:solidFill>
                <a:srgbClr val="A50021"/>
              </a:solidFill>
            </a:endParaRPr>
          </a:p>
          <a:p>
            <a:endParaRPr lang="en-US" sz="2800"/>
          </a:p>
          <a:p>
            <a:endParaRPr lang="en-US" sz="2800"/>
          </a:p>
        </p:txBody>
      </p:sp>
      <p:pic>
        <p:nvPicPr>
          <p:cNvPr id="36866" name="Picture 2" descr="http://www.kiwanis.org/docs/default-source/marketing-and-pr/ready-to-runs-photos/photo_key-clubbers-and-trickortreat.jpg?sfvrsn=3"/>
          <p:cNvPicPr>
            <a:picLocks noChangeAspect="1" noChangeArrowheads="1"/>
          </p:cNvPicPr>
          <p:nvPr/>
        </p:nvPicPr>
        <p:blipFill>
          <a:blip r:embed="rId3" cstate="print"/>
          <a:srcRect/>
          <a:stretch>
            <a:fillRect/>
          </a:stretch>
        </p:blipFill>
        <p:spPr bwMode="auto">
          <a:xfrm>
            <a:off x="4914900" y="1982966"/>
            <a:ext cx="3738938" cy="2492016"/>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547951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nchor="ctr">
            <a:normAutofit fontScale="90000"/>
          </a:bodyPr>
          <a:lstStyle/>
          <a:p>
            <a:r>
              <a:rPr lang="en-US"/>
              <a:t>Our club’s </a:t>
            </a:r>
            <a:br>
              <a:rPr lang="en-US"/>
            </a:br>
            <a:r>
              <a:rPr lang="en-US"/>
              <a:t>fundraising projects</a:t>
            </a:r>
          </a:p>
        </p:txBody>
      </p:sp>
      <p:sp>
        <p:nvSpPr>
          <p:cNvPr id="308227" name="Rectangle 3"/>
          <p:cNvSpPr>
            <a:spLocks noGrp="1" noChangeArrowheads="1"/>
          </p:cNvSpPr>
          <p:nvPr>
            <p:ph type="body" idx="1"/>
          </p:nvPr>
        </p:nvSpPr>
        <p:spPr/>
        <p:txBody>
          <a:bodyPr/>
          <a:lstStyle/>
          <a:p>
            <a:pPr>
              <a:buNone/>
            </a:pPr>
            <a:r>
              <a:rPr lang="en-US" sz="2800">
                <a:highlight>
                  <a:srgbClr val="FFFF00"/>
                </a:highlight>
                <a:latin typeface="Georgia" panose="02040502050405020303" pitchFamily="18" charset="0"/>
              </a:rPr>
              <a:t>[list here]</a:t>
            </a:r>
          </a:p>
        </p:txBody>
      </p:sp>
    </p:spTree>
    <p:extLst>
      <p:ext uri="{BB962C8B-B14F-4D97-AF65-F5344CB8AC3E}">
        <p14:creationId xmlns:p14="http://schemas.microsoft.com/office/powerpoint/2010/main" val="367489008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Our club’s traditions</a:t>
            </a:r>
          </a:p>
        </p:txBody>
      </p:sp>
      <p:sp>
        <p:nvSpPr>
          <p:cNvPr id="3" name="Content Placeholder 2"/>
          <p:cNvSpPr>
            <a:spLocks noGrp="1"/>
          </p:cNvSpPr>
          <p:nvPr>
            <p:ph type="body" idx="1"/>
          </p:nvPr>
        </p:nvSpPr>
        <p:spPr/>
        <p:txBody>
          <a:bodyPr/>
          <a:lstStyle/>
          <a:p>
            <a:pPr>
              <a:buNone/>
            </a:pPr>
            <a:r>
              <a:rPr lang="en-US" sz="2800">
                <a:highlight>
                  <a:srgbClr val="FFFF00"/>
                </a:highlight>
                <a:latin typeface="Georgia" panose="02040502050405020303" pitchFamily="18" charset="0"/>
              </a:rPr>
              <a:t>[list traditions]</a:t>
            </a:r>
          </a:p>
        </p:txBody>
      </p:sp>
      <p:pic>
        <p:nvPicPr>
          <p:cNvPr id="4" name="Picture 4"/>
          <p:cNvPicPr>
            <a:picLocks noChangeAspect="1" noChangeArrowheads="1"/>
          </p:cNvPicPr>
          <p:nvPr/>
        </p:nvPicPr>
        <p:blipFill>
          <a:blip r:embed="rId3" cstate="print"/>
          <a:srcRect/>
          <a:stretch>
            <a:fillRect/>
          </a:stretch>
        </p:blipFill>
        <p:spPr bwMode="auto">
          <a:xfrm>
            <a:off x="5606143" y="1428750"/>
            <a:ext cx="3080657" cy="3640337"/>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643200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type="body" idx="1"/>
          </p:nvPr>
        </p:nvSpPr>
        <p:spPr>
          <a:xfrm>
            <a:off x="304800" y="1314451"/>
            <a:ext cx="7848599" cy="3829049"/>
          </a:xfrm>
        </p:spPr>
        <p:txBody>
          <a:bodyPr>
            <a:normAutofit/>
          </a:bodyPr>
          <a:lstStyle/>
          <a:p>
            <a:pPr lvl="1">
              <a:buFont typeface="Wingdings" panose="05000000000000000000" pitchFamily="2" charset="2"/>
              <a:buChar char="§"/>
            </a:pPr>
            <a:r>
              <a:rPr lang="en-US" b="1">
                <a:latin typeface="Georgia" panose="02040502050405020303" pitchFamily="18" charset="0"/>
              </a:rPr>
              <a:t>Newsletters</a:t>
            </a:r>
            <a:r>
              <a:rPr lang="en-US">
                <a:latin typeface="Georgia" panose="02040502050405020303" pitchFamily="18" charset="0"/>
              </a:rPr>
              <a:t> </a:t>
            </a:r>
          </a:p>
          <a:p>
            <a:pPr marL="1028700" lvl="2" indent="-285750">
              <a:buFont typeface="Arial" panose="05000000000000000000" pitchFamily="2" charset="2"/>
              <a:buChar char="•"/>
            </a:pPr>
            <a:r>
              <a:rPr lang="en-US" sz="2800">
                <a:latin typeface="Georgia"/>
              </a:rPr>
              <a:t>KI Update. </a:t>
            </a:r>
          </a:p>
          <a:p>
            <a:pPr marL="1028700" lvl="2" indent="-285750">
              <a:buFont typeface="Arial" panose="05000000000000000000" pitchFamily="2" charset="2"/>
              <a:buChar char="•"/>
            </a:pPr>
            <a:r>
              <a:rPr lang="en-US" sz="2800">
                <a:latin typeface="Georgia"/>
              </a:rPr>
              <a:t>Club, division and district.</a:t>
            </a:r>
          </a:p>
          <a:p>
            <a:pPr marL="1028700" lvl="2" indent="-285750">
              <a:buFont typeface="Arial" panose="05000000000000000000" pitchFamily="2" charset="2"/>
              <a:buChar char="•"/>
            </a:pPr>
            <a:endParaRPr lang="en-US" sz="2800" b="1">
              <a:latin typeface="Georgia"/>
            </a:endParaRPr>
          </a:p>
          <a:p>
            <a:pPr lvl="1">
              <a:buFont typeface="Wingdings" panose="05000000000000000000" pitchFamily="2" charset="2"/>
              <a:buChar char="§"/>
            </a:pPr>
            <a:r>
              <a:rPr lang="en-US" b="1">
                <a:latin typeface="Georgia" panose="02040502050405020303" pitchFamily="18" charset="0"/>
              </a:rPr>
              <a:t>Websites</a:t>
            </a:r>
            <a:r>
              <a:rPr lang="en-US">
                <a:latin typeface="Georgia" panose="02040502050405020303" pitchFamily="18" charset="0"/>
              </a:rPr>
              <a:t> </a:t>
            </a:r>
          </a:p>
          <a:p>
            <a:pPr marL="1028700" lvl="2" indent="-285750">
              <a:buFont typeface="Arial" panose="05000000000000000000" pitchFamily="2" charset="2"/>
              <a:buChar char="•"/>
            </a:pPr>
            <a:r>
              <a:rPr lang="en-US" sz="2800">
                <a:latin typeface="Georgia" panose="02040502050405020303" pitchFamily="18" charset="0"/>
              </a:rPr>
              <a:t>Club: </a:t>
            </a:r>
            <a:r>
              <a:rPr lang="en-US" sz="2800">
                <a:highlight>
                  <a:srgbClr val="FFFF00"/>
                </a:highlight>
                <a:latin typeface="Georgia" panose="02040502050405020303" pitchFamily="18" charset="0"/>
              </a:rPr>
              <a:t>[list club website here]</a:t>
            </a:r>
          </a:p>
          <a:p>
            <a:pPr marL="1028700" lvl="2" indent="-285750">
              <a:buFont typeface="Arial" panose="05000000000000000000" pitchFamily="2" charset="2"/>
              <a:buChar char="•"/>
            </a:pPr>
            <a:r>
              <a:rPr lang="en-US" sz="2800">
                <a:latin typeface="Georgia" panose="02040502050405020303" pitchFamily="18" charset="0"/>
              </a:rPr>
              <a:t>Kiwanis International: kiwanis.org</a:t>
            </a:r>
            <a:endParaRPr lang="en-US" sz="2800" b="1">
              <a:latin typeface="Georgia" panose="02040502050405020303" pitchFamily="18" charset="0"/>
            </a:endParaRPr>
          </a:p>
        </p:txBody>
      </p:sp>
      <p:sp>
        <p:nvSpPr>
          <p:cNvPr id="105474" name="Rectangle 2"/>
          <p:cNvSpPr>
            <a:spLocks noGrp="1" noChangeArrowheads="1"/>
          </p:cNvSpPr>
          <p:nvPr>
            <p:ph type="title"/>
          </p:nvPr>
        </p:nvSpPr>
        <p:spPr/>
        <p:txBody>
          <a:bodyPr anchor="ctr">
            <a:normAutofit fontScale="90000"/>
          </a:bodyPr>
          <a:lstStyle/>
          <a:p>
            <a:r>
              <a:rPr lang="en-US">
                <a:latin typeface="+mj-lt"/>
              </a:rPr>
              <a:t>Communication</a:t>
            </a:r>
          </a:p>
        </p:txBody>
      </p:sp>
    </p:spTree>
    <p:extLst>
      <p:ext uri="{BB962C8B-B14F-4D97-AF65-F5344CB8AC3E}">
        <p14:creationId xmlns:p14="http://schemas.microsoft.com/office/powerpoint/2010/main" val="411186147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type="body" idx="1"/>
          </p:nvPr>
        </p:nvSpPr>
        <p:spPr>
          <a:xfrm>
            <a:off x="304800" y="1314451"/>
            <a:ext cx="7848599" cy="3829049"/>
          </a:xfrm>
        </p:spPr>
        <p:txBody>
          <a:bodyPr>
            <a:normAutofit/>
          </a:bodyPr>
          <a:lstStyle/>
          <a:p>
            <a:pPr marL="914400" lvl="1" indent="-342900">
              <a:lnSpc>
                <a:spcPct val="90000"/>
              </a:lnSpc>
            </a:pPr>
            <a:r>
              <a:rPr lang="en-US" b="1">
                <a:latin typeface="Georgia"/>
              </a:rPr>
              <a:t>Kiwanis blog: </a:t>
            </a:r>
            <a:r>
              <a:rPr lang="en-US">
                <a:latin typeface="Georgia"/>
              </a:rPr>
              <a:t>kiwanis.org/blog</a:t>
            </a:r>
            <a:endParaRPr lang="en-US" b="1">
              <a:latin typeface="Georgia"/>
            </a:endParaRPr>
          </a:p>
          <a:p>
            <a:pPr marL="914400" lvl="1" indent="-342900">
              <a:lnSpc>
                <a:spcPct val="90000"/>
              </a:lnSpc>
            </a:pPr>
            <a:r>
              <a:rPr lang="en-US" b="1">
                <a:latin typeface="Georgia"/>
              </a:rPr>
              <a:t>Social media:  	</a:t>
            </a:r>
          </a:p>
          <a:p>
            <a:pPr marL="1257300" lvl="3" indent="-228600">
              <a:lnSpc>
                <a:spcPct val="90000"/>
              </a:lnSpc>
            </a:pPr>
            <a:r>
              <a:rPr lang="en-US" sz="2400" b="1">
                <a:latin typeface="Georgia"/>
              </a:rPr>
              <a:t>Kiwanis International:</a:t>
            </a:r>
          </a:p>
          <a:p>
            <a:pPr marL="1485900" lvl="4" indent="-285750">
              <a:lnSpc>
                <a:spcPct val="90000"/>
              </a:lnSpc>
            </a:pPr>
            <a:r>
              <a:rPr lang="en-US">
                <a:latin typeface="Georgia" panose="02040502050405020303" pitchFamily="18" charset="0"/>
              </a:rPr>
              <a:t>Facebook: facebook.com/Kiwanis</a:t>
            </a:r>
          </a:p>
          <a:p>
            <a:pPr marL="1485900" lvl="4" indent="-285750">
              <a:lnSpc>
                <a:spcPct val="90000"/>
              </a:lnSpc>
            </a:pPr>
            <a:r>
              <a:rPr lang="en-US">
                <a:latin typeface="Georgia" panose="02040502050405020303" pitchFamily="18" charset="0"/>
              </a:rPr>
              <a:t>X (formerly Twitter): @Kiwanis</a:t>
            </a:r>
          </a:p>
          <a:p>
            <a:pPr marL="1485900" lvl="4" indent="-285750">
              <a:lnSpc>
                <a:spcPct val="90000"/>
              </a:lnSpc>
            </a:pPr>
            <a:r>
              <a:rPr lang="en-US">
                <a:latin typeface="Georgia" panose="02040502050405020303" pitchFamily="18" charset="0"/>
              </a:rPr>
              <a:t>Instagram: @Kiwanis</a:t>
            </a:r>
            <a:endParaRPr lang="en-US" sz="1800">
              <a:latin typeface="Georgia" panose="02040502050405020303" pitchFamily="18" charset="0"/>
            </a:endParaRPr>
          </a:p>
          <a:p>
            <a:pPr marL="914400" lvl="2" indent="-342900">
              <a:lnSpc>
                <a:spcPct val="90000"/>
              </a:lnSpc>
            </a:pPr>
            <a:r>
              <a:rPr lang="en-US" sz="2800" b="1">
                <a:latin typeface="Georgia"/>
              </a:rPr>
              <a:t>Club: </a:t>
            </a:r>
          </a:p>
          <a:p>
            <a:pPr marL="1314450" lvl="3" indent="-285750">
              <a:lnSpc>
                <a:spcPct val="90000"/>
              </a:lnSpc>
            </a:pPr>
            <a:r>
              <a:rPr lang="en-US">
                <a:highlight>
                  <a:srgbClr val="FFFF00"/>
                </a:highlight>
                <a:latin typeface="Georgia"/>
              </a:rPr>
              <a:t>Include club social media information here.&gt;</a:t>
            </a:r>
            <a:endParaRPr lang="en-US"/>
          </a:p>
        </p:txBody>
      </p:sp>
      <p:sp>
        <p:nvSpPr>
          <p:cNvPr id="105474" name="Rectangle 2"/>
          <p:cNvSpPr>
            <a:spLocks noGrp="1" noChangeArrowheads="1"/>
          </p:cNvSpPr>
          <p:nvPr>
            <p:ph type="title"/>
          </p:nvPr>
        </p:nvSpPr>
        <p:spPr/>
        <p:txBody>
          <a:bodyPr anchor="ctr">
            <a:normAutofit fontScale="90000"/>
          </a:bodyPr>
          <a:lstStyle/>
          <a:p>
            <a:r>
              <a:rPr lang="en-US">
                <a:latin typeface="+mj-lt"/>
              </a:rPr>
              <a:t>Communication</a:t>
            </a:r>
          </a:p>
        </p:txBody>
      </p:sp>
    </p:spTree>
    <p:extLst>
      <p:ext uri="{BB962C8B-B14F-4D97-AF65-F5344CB8AC3E}">
        <p14:creationId xmlns:p14="http://schemas.microsoft.com/office/powerpoint/2010/main" val="95607284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a:xfrm>
            <a:off x="304801" y="1314451"/>
            <a:ext cx="8382000" cy="3280172"/>
          </a:xfrm>
        </p:spPr>
        <p:txBody>
          <a:bodyPr/>
          <a:lstStyle/>
          <a:p>
            <a:pPr marL="203200" indent="0">
              <a:lnSpc>
                <a:spcPct val="90000"/>
              </a:lnSpc>
              <a:spcBef>
                <a:spcPct val="20000"/>
              </a:spcBef>
              <a:spcAft>
                <a:spcPts val="900"/>
              </a:spcAft>
              <a:buNone/>
            </a:pPr>
            <a:r>
              <a:rPr lang="en-US" sz="2800" b="1">
                <a:latin typeface="Georgia" panose="02040502050405020303" pitchFamily="18" charset="0"/>
              </a:rPr>
              <a:t>Club leaders</a:t>
            </a:r>
          </a:p>
          <a:p>
            <a:pPr>
              <a:lnSpc>
                <a:spcPct val="90000"/>
              </a:lnSpc>
              <a:spcBef>
                <a:spcPct val="20000"/>
              </a:spcBef>
              <a:spcAft>
                <a:spcPts val="900"/>
              </a:spcAft>
              <a:buFont typeface="Wingdings" panose="05000000000000000000" pitchFamily="2" charset="2"/>
              <a:buChar char="§"/>
            </a:pPr>
            <a:r>
              <a:rPr lang="en-US" sz="2100">
                <a:highlight>
                  <a:srgbClr val="FFFF00"/>
                </a:highlight>
                <a:latin typeface="Georgia" panose="02040502050405020303" pitchFamily="18" charset="0"/>
              </a:rPr>
              <a:t>President: 	</a:t>
            </a:r>
          </a:p>
          <a:p>
            <a:pPr>
              <a:lnSpc>
                <a:spcPct val="90000"/>
              </a:lnSpc>
              <a:spcBef>
                <a:spcPct val="20000"/>
              </a:spcBef>
              <a:spcAft>
                <a:spcPts val="900"/>
              </a:spcAft>
              <a:buFont typeface="Wingdings" panose="05000000000000000000" pitchFamily="2" charset="2"/>
              <a:buChar char="§"/>
            </a:pPr>
            <a:r>
              <a:rPr lang="en-US" sz="2100">
                <a:highlight>
                  <a:srgbClr val="FFFF00"/>
                </a:highlight>
                <a:latin typeface="Georgia" panose="02040502050405020303" pitchFamily="18" charset="0"/>
              </a:rPr>
              <a:t>Immediate past president: 	</a:t>
            </a:r>
          </a:p>
          <a:p>
            <a:pPr>
              <a:lnSpc>
                <a:spcPct val="90000"/>
              </a:lnSpc>
              <a:spcBef>
                <a:spcPct val="20000"/>
              </a:spcBef>
              <a:spcAft>
                <a:spcPts val="900"/>
              </a:spcAft>
              <a:buFont typeface="Wingdings" panose="05000000000000000000" pitchFamily="2" charset="2"/>
              <a:buChar char="§"/>
            </a:pPr>
            <a:r>
              <a:rPr lang="en-US" sz="2100">
                <a:highlight>
                  <a:srgbClr val="FFFF00"/>
                </a:highlight>
                <a:latin typeface="Georgia" panose="02040502050405020303" pitchFamily="18" charset="0"/>
              </a:rPr>
              <a:t>President-elect or vice-president: </a:t>
            </a:r>
          </a:p>
          <a:p>
            <a:pPr>
              <a:lnSpc>
                <a:spcPct val="90000"/>
              </a:lnSpc>
              <a:spcBef>
                <a:spcPct val="20000"/>
              </a:spcBef>
              <a:spcAft>
                <a:spcPts val="900"/>
              </a:spcAft>
              <a:buFont typeface="Wingdings" panose="05000000000000000000" pitchFamily="2" charset="2"/>
              <a:buChar char="§"/>
            </a:pPr>
            <a:r>
              <a:rPr lang="en-US" sz="2100">
                <a:highlight>
                  <a:srgbClr val="FFFF00"/>
                </a:highlight>
                <a:latin typeface="Georgia" panose="02040502050405020303" pitchFamily="18" charset="0"/>
              </a:rPr>
              <a:t>Secretary: </a:t>
            </a:r>
          </a:p>
          <a:p>
            <a:pPr>
              <a:lnSpc>
                <a:spcPct val="90000"/>
              </a:lnSpc>
              <a:spcBef>
                <a:spcPct val="20000"/>
              </a:spcBef>
              <a:spcAft>
                <a:spcPts val="900"/>
              </a:spcAft>
              <a:buFont typeface="Wingdings" panose="05000000000000000000" pitchFamily="2" charset="2"/>
              <a:buChar char="§"/>
            </a:pPr>
            <a:r>
              <a:rPr lang="en-US" sz="2100">
                <a:highlight>
                  <a:srgbClr val="FFFF00"/>
                </a:highlight>
                <a:latin typeface="Georgia" panose="02040502050405020303" pitchFamily="18" charset="0"/>
              </a:rPr>
              <a:t>Treasurer: </a:t>
            </a:r>
          </a:p>
          <a:p>
            <a:pPr>
              <a:spcAft>
                <a:spcPts val="900"/>
              </a:spcAft>
              <a:buFont typeface="Arial" pitchFamily="34" charset="0"/>
              <a:buChar char="•"/>
            </a:pPr>
            <a:endParaRPr lang="en-US">
              <a:solidFill>
                <a:srgbClr val="000066"/>
              </a:solidFill>
            </a:endParaRPr>
          </a:p>
          <a:p>
            <a:pPr>
              <a:spcAft>
                <a:spcPts val="900"/>
              </a:spcAft>
              <a:buFont typeface="Arial" pitchFamily="34" charset="0"/>
              <a:buChar char="•"/>
            </a:pPr>
            <a:endParaRPr lang="en-US"/>
          </a:p>
        </p:txBody>
      </p:sp>
      <p:sp>
        <p:nvSpPr>
          <p:cNvPr id="4" name="Title 3"/>
          <p:cNvSpPr>
            <a:spLocks noGrp="1"/>
          </p:cNvSpPr>
          <p:nvPr>
            <p:ph type="title"/>
          </p:nvPr>
        </p:nvSpPr>
        <p:spPr/>
        <p:txBody>
          <a:bodyPr/>
          <a:lstStyle/>
          <a:p>
            <a:r>
              <a:rPr lang="en-US"/>
              <a:t>About our club</a:t>
            </a:r>
          </a:p>
        </p:txBody>
      </p:sp>
      <p:pic>
        <p:nvPicPr>
          <p:cNvPr id="6" name="Picture 4"/>
          <p:cNvPicPr>
            <a:picLocks noChangeAspect="1" noChangeArrowheads="1"/>
          </p:cNvPicPr>
          <p:nvPr/>
        </p:nvPicPr>
        <p:blipFill>
          <a:blip r:embed="rId3"/>
          <a:stretch>
            <a:fillRect/>
          </a:stretch>
        </p:blipFill>
        <p:spPr bwMode="auto">
          <a:xfrm>
            <a:off x="6096000" y="1619250"/>
            <a:ext cx="2857500" cy="1905000"/>
          </a:xfrm>
          <a:prstGeom prst="rect">
            <a:avLst/>
          </a:prstGeom>
          <a:noFill/>
          <a:ln w="9525">
            <a:noFill/>
            <a:miter lim="800000"/>
            <a:headEnd/>
            <a:tailEnd/>
          </a:ln>
        </p:spPr>
      </p:pic>
    </p:spTree>
    <p:extLst>
      <p:ext uri="{BB962C8B-B14F-4D97-AF65-F5344CB8AC3E}">
        <p14:creationId xmlns:p14="http://schemas.microsoft.com/office/powerpoint/2010/main" val="387872731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Club business</a:t>
            </a:r>
          </a:p>
        </p:txBody>
      </p:sp>
      <p:sp>
        <p:nvSpPr>
          <p:cNvPr id="5" name="Content Placeholder 4"/>
          <p:cNvSpPr>
            <a:spLocks noGrp="1"/>
          </p:cNvSpPr>
          <p:nvPr>
            <p:ph type="body" idx="1"/>
          </p:nvPr>
        </p:nvSpPr>
        <p:spPr>
          <a:xfrm>
            <a:off x="76200" y="1314450"/>
            <a:ext cx="6096000" cy="3810911"/>
          </a:xfrm>
        </p:spPr>
        <p:txBody>
          <a:bodyPr>
            <a:normAutofit/>
          </a:bodyPr>
          <a:lstStyle/>
          <a:p>
            <a:pPr>
              <a:spcBef>
                <a:spcPct val="20000"/>
              </a:spcBef>
              <a:buFont typeface="Wingdings" panose="05000000000000000000" pitchFamily="2" charset="2"/>
              <a:buChar char="§"/>
            </a:pPr>
            <a:r>
              <a:rPr lang="en-US" sz="2800" b="1">
                <a:latin typeface="Georgia" panose="02040502050405020303" pitchFamily="18" charset="0"/>
              </a:rPr>
              <a:t>Members vote to:</a:t>
            </a:r>
          </a:p>
          <a:p>
            <a:pPr lvl="1">
              <a:spcBef>
                <a:spcPct val="20000"/>
              </a:spcBef>
              <a:buFont typeface="Wingdings" panose="05000000000000000000" pitchFamily="2" charset="2"/>
              <a:buChar char="§"/>
            </a:pPr>
            <a:r>
              <a:rPr lang="en-US">
                <a:latin typeface="Georgia"/>
              </a:rPr>
              <a:t>Elect club officers and directors.</a:t>
            </a:r>
            <a:endParaRPr lang="en-US">
              <a:latin typeface="Georgia" panose="02040502050405020303" pitchFamily="18" charset="0"/>
            </a:endParaRPr>
          </a:p>
          <a:p>
            <a:pPr lvl="1">
              <a:spcBef>
                <a:spcPct val="20000"/>
              </a:spcBef>
              <a:buFont typeface="Wingdings" panose="05000000000000000000" pitchFamily="2" charset="2"/>
              <a:buChar char="§"/>
            </a:pPr>
            <a:r>
              <a:rPr lang="en-US">
                <a:latin typeface="Georgia"/>
              </a:rPr>
              <a:t>Amend club bylaws.</a:t>
            </a:r>
            <a:endParaRPr lang="en-US" sz="1600"/>
          </a:p>
        </p:txBody>
      </p:sp>
      <p:pic>
        <p:nvPicPr>
          <p:cNvPr id="6" name="Picture 1"/>
          <p:cNvPicPr>
            <a:picLocks noChangeAspect="1" noChangeArrowheads="1"/>
          </p:cNvPicPr>
          <p:nvPr/>
        </p:nvPicPr>
        <p:blipFill>
          <a:blip r:embed="rId3"/>
          <a:stretch>
            <a:fillRect/>
          </a:stretch>
        </p:blipFill>
        <p:spPr bwMode="auto">
          <a:xfrm>
            <a:off x="6219255" y="1314451"/>
            <a:ext cx="2696145" cy="3810911"/>
          </a:xfrm>
          <a:prstGeom prst="rect">
            <a:avLst/>
          </a:prstGeom>
          <a:noFill/>
          <a:ln w="9525">
            <a:noFill/>
            <a:miter lim="800000"/>
            <a:headEnd/>
            <a:tailEnd/>
          </a:ln>
        </p:spPr>
      </p:pic>
    </p:spTree>
    <p:extLst>
      <p:ext uri="{BB962C8B-B14F-4D97-AF65-F5344CB8AC3E}">
        <p14:creationId xmlns:p14="http://schemas.microsoft.com/office/powerpoint/2010/main" val="26791837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New member orientation</a:t>
            </a:r>
          </a:p>
        </p:txBody>
      </p:sp>
      <p:sp>
        <p:nvSpPr>
          <p:cNvPr id="6" name="Content Placeholder 5"/>
          <p:cNvSpPr>
            <a:spLocks noGrp="1"/>
          </p:cNvSpPr>
          <p:nvPr>
            <p:ph type="body" idx="1"/>
          </p:nvPr>
        </p:nvSpPr>
        <p:spPr/>
        <p:txBody>
          <a:bodyPr/>
          <a:lstStyle/>
          <a:p>
            <a:pPr algn="ctr">
              <a:buNone/>
            </a:pPr>
            <a:r>
              <a:rPr lang="en-US" sz="2800" b="1">
                <a:latin typeface="Georgia"/>
              </a:rPr>
              <a:t>Topics we will cover today:</a:t>
            </a:r>
          </a:p>
          <a:p>
            <a:pPr>
              <a:buFont typeface="Wingdings" panose="05000000000000000000" pitchFamily="2" charset="2"/>
              <a:buChar char="§"/>
            </a:pPr>
            <a:r>
              <a:rPr lang="en-US" sz="2800">
                <a:latin typeface="Georgia"/>
              </a:rPr>
              <a:t>Who we are.</a:t>
            </a:r>
            <a:endParaRPr lang="en-US" sz="2800">
              <a:latin typeface="Georgia" panose="02040502050405020303" pitchFamily="18" charset="0"/>
            </a:endParaRPr>
          </a:p>
          <a:p>
            <a:pPr>
              <a:buFont typeface="Wingdings" panose="05000000000000000000" pitchFamily="2" charset="2"/>
              <a:buChar char="§"/>
            </a:pPr>
            <a:r>
              <a:rPr lang="en-US" sz="2800">
                <a:latin typeface="Georgia"/>
              </a:rPr>
              <a:t>The Kiwanis Club of </a:t>
            </a:r>
            <a:r>
              <a:rPr lang="en-US" sz="2800">
                <a:highlight>
                  <a:srgbClr val="FFFF00"/>
                </a:highlight>
                <a:latin typeface="Georgia"/>
              </a:rPr>
              <a:t>NAME.</a:t>
            </a:r>
            <a:r>
              <a:rPr lang="en-US" sz="2800">
                <a:latin typeface="Georgia"/>
              </a:rPr>
              <a:t> </a:t>
            </a:r>
          </a:p>
          <a:p>
            <a:pPr>
              <a:buFont typeface="Wingdings" panose="05000000000000000000" pitchFamily="2" charset="2"/>
              <a:buChar char="§"/>
            </a:pPr>
            <a:r>
              <a:rPr lang="en-US" sz="2800">
                <a:latin typeface="Georgia"/>
              </a:rPr>
              <a:t>Kiwanis International.</a:t>
            </a:r>
            <a:endParaRPr lang="en-US" sz="2800">
              <a:latin typeface="Georgia" panose="02040502050405020303" pitchFamily="18" charset="0"/>
            </a:endParaRPr>
          </a:p>
          <a:p>
            <a:pPr>
              <a:buFont typeface="Wingdings" panose="05000000000000000000" pitchFamily="2" charset="2"/>
              <a:buChar char="§"/>
            </a:pPr>
            <a:r>
              <a:rPr lang="en-US" sz="2800">
                <a:latin typeface="Georgia"/>
              </a:rPr>
              <a:t>Questions and wrap-up.</a:t>
            </a:r>
            <a:endParaRPr lang="en-US" sz="2800">
              <a:latin typeface="Georgia" panose="02040502050405020303" pitchFamily="18" charset="0"/>
            </a:endParaRPr>
          </a:p>
          <a:p>
            <a:endParaRPr lang="en-US" sz="2800">
              <a:latin typeface="Georgia" panose="02040502050405020303" pitchFamily="18" charset="0"/>
            </a:endParaRPr>
          </a:p>
          <a:p>
            <a:pPr>
              <a:buNone/>
            </a:pPr>
            <a:endParaRPr lang="en-US" sz="2800">
              <a:latin typeface="Georgia" panose="02040502050405020303" pitchFamily="18" charset="0"/>
            </a:endParaRPr>
          </a:p>
        </p:txBody>
      </p:sp>
      <p:sp>
        <p:nvSpPr>
          <p:cNvPr id="9" name="TextBox 8"/>
          <p:cNvSpPr txBox="1"/>
          <p:nvPr/>
        </p:nvSpPr>
        <p:spPr>
          <a:xfrm>
            <a:off x="3886200" y="4057650"/>
            <a:ext cx="685800" cy="685800"/>
          </a:xfrm>
          <a:prstGeom prst="rect">
            <a:avLst/>
          </a:prstGeom>
        </p:spPr>
        <p:txBody>
          <a:bodyPr vert="horz" wrap="none" lIns="68580" tIns="34290" rIns="68580" bIns="34290" rtlCol="0">
            <a:normAutofit/>
          </a:bodyPr>
          <a:lstStyle/>
          <a:p>
            <a:pPr algn="l"/>
            <a:endParaRPr lang="en-US" sz="1050"/>
          </a:p>
        </p:txBody>
      </p:sp>
    </p:spTree>
    <p:extLst>
      <p:ext uri="{BB962C8B-B14F-4D97-AF65-F5344CB8AC3E}">
        <p14:creationId xmlns:p14="http://schemas.microsoft.com/office/powerpoint/2010/main" val="1445120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Club business</a:t>
            </a:r>
          </a:p>
        </p:txBody>
      </p:sp>
      <p:sp>
        <p:nvSpPr>
          <p:cNvPr id="5" name="Content Placeholder 4"/>
          <p:cNvSpPr>
            <a:spLocks noGrp="1"/>
          </p:cNvSpPr>
          <p:nvPr>
            <p:ph type="body" idx="1"/>
          </p:nvPr>
        </p:nvSpPr>
        <p:spPr>
          <a:xfrm>
            <a:off x="76200" y="1314450"/>
            <a:ext cx="6143055" cy="3810911"/>
          </a:xfrm>
        </p:spPr>
        <p:txBody>
          <a:bodyPr>
            <a:normAutofit lnSpcReduction="10000"/>
          </a:bodyPr>
          <a:lstStyle/>
          <a:p>
            <a:pPr>
              <a:spcBef>
                <a:spcPct val="20000"/>
              </a:spcBef>
              <a:buFont typeface="Wingdings" panose="05000000000000000000" pitchFamily="2" charset="2"/>
              <a:buChar char="§"/>
            </a:pPr>
            <a:r>
              <a:rPr lang="en-US" sz="2800" b="1">
                <a:latin typeface="Georgia" panose="02040502050405020303" pitchFamily="18" charset="0"/>
              </a:rPr>
              <a:t>Board of directors:</a:t>
            </a:r>
          </a:p>
          <a:p>
            <a:pPr lvl="1">
              <a:spcBef>
                <a:spcPct val="20000"/>
              </a:spcBef>
              <a:buFont typeface="Wingdings" panose="05000000000000000000" pitchFamily="2" charset="2"/>
              <a:buChar char="§"/>
            </a:pPr>
            <a:r>
              <a:rPr lang="en-US">
                <a:latin typeface="Georgia"/>
              </a:rPr>
              <a:t>Determines club policies.</a:t>
            </a:r>
            <a:endParaRPr lang="en-US">
              <a:latin typeface="Georgia" panose="02040502050405020303" pitchFamily="18" charset="0"/>
            </a:endParaRPr>
          </a:p>
          <a:p>
            <a:pPr lvl="1">
              <a:spcBef>
                <a:spcPct val="20000"/>
              </a:spcBef>
              <a:buFont typeface="Wingdings" panose="05000000000000000000" pitchFamily="2" charset="2"/>
              <a:buChar char="§"/>
            </a:pPr>
            <a:r>
              <a:rPr lang="en-US">
                <a:latin typeface="Georgia"/>
              </a:rPr>
              <a:t>Approves club projects.</a:t>
            </a:r>
            <a:endParaRPr lang="en-US">
              <a:latin typeface="Georgia" panose="02040502050405020303" pitchFamily="18" charset="0"/>
            </a:endParaRPr>
          </a:p>
          <a:p>
            <a:pPr lvl="1">
              <a:spcBef>
                <a:spcPct val="20000"/>
              </a:spcBef>
              <a:buFont typeface="Wingdings" panose="05000000000000000000" pitchFamily="2" charset="2"/>
              <a:buChar char="§"/>
            </a:pPr>
            <a:r>
              <a:rPr lang="en-US">
                <a:latin typeface="Georgia"/>
              </a:rPr>
              <a:t>Approves and controls club’s budget.</a:t>
            </a:r>
            <a:endParaRPr lang="en-US">
              <a:latin typeface="Georgia" panose="02040502050405020303" pitchFamily="18" charset="0"/>
            </a:endParaRPr>
          </a:p>
          <a:p>
            <a:pPr lvl="1">
              <a:spcBef>
                <a:spcPct val="20000"/>
              </a:spcBef>
              <a:buFont typeface="Wingdings" panose="05000000000000000000" pitchFamily="2" charset="2"/>
              <a:buChar char="§"/>
            </a:pPr>
            <a:r>
              <a:rPr lang="en-US">
                <a:latin typeface="Georgia"/>
              </a:rPr>
              <a:t>Approves membership applications.</a:t>
            </a:r>
            <a:endParaRPr lang="en-US">
              <a:latin typeface="Georgia" panose="02040502050405020303" pitchFamily="18" charset="0"/>
            </a:endParaRPr>
          </a:p>
          <a:p>
            <a:pPr lvl="1">
              <a:spcBef>
                <a:spcPct val="20000"/>
              </a:spcBef>
              <a:buFont typeface="Wingdings" panose="05000000000000000000" pitchFamily="2" charset="2"/>
              <a:buChar char="§"/>
            </a:pPr>
            <a:r>
              <a:rPr lang="en-US">
                <a:latin typeface="Georgia"/>
              </a:rPr>
              <a:t>Manages the club.</a:t>
            </a:r>
            <a:endParaRPr lang="en-US">
              <a:latin typeface="Georgia" panose="02040502050405020303" pitchFamily="18" charset="0"/>
            </a:endParaRPr>
          </a:p>
          <a:p>
            <a:pPr>
              <a:buFont typeface="Arial" pitchFamily="34" charset="0"/>
              <a:buChar char="•"/>
            </a:pPr>
            <a:endParaRPr lang="en-US" sz="2000"/>
          </a:p>
        </p:txBody>
      </p:sp>
      <p:pic>
        <p:nvPicPr>
          <p:cNvPr id="6" name="Picture 1"/>
          <p:cNvPicPr>
            <a:picLocks noChangeAspect="1" noChangeArrowheads="1"/>
          </p:cNvPicPr>
          <p:nvPr/>
        </p:nvPicPr>
        <p:blipFill>
          <a:blip r:embed="rId3"/>
          <a:stretch>
            <a:fillRect/>
          </a:stretch>
        </p:blipFill>
        <p:spPr bwMode="auto">
          <a:xfrm>
            <a:off x="6219255" y="1314451"/>
            <a:ext cx="2696145" cy="3810911"/>
          </a:xfrm>
          <a:prstGeom prst="rect">
            <a:avLst/>
          </a:prstGeom>
          <a:noFill/>
          <a:ln w="9525">
            <a:noFill/>
            <a:miter lim="800000"/>
            <a:headEnd/>
            <a:tailEnd/>
          </a:ln>
        </p:spPr>
      </p:pic>
    </p:spTree>
    <p:extLst>
      <p:ext uri="{BB962C8B-B14F-4D97-AF65-F5344CB8AC3E}">
        <p14:creationId xmlns:p14="http://schemas.microsoft.com/office/powerpoint/2010/main" val="387666730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p:txBody>
          <a:bodyPr/>
          <a:lstStyle/>
          <a:p>
            <a:pPr lvl="1">
              <a:lnSpc>
                <a:spcPct val="90000"/>
              </a:lnSpc>
              <a:spcBef>
                <a:spcPct val="20000"/>
              </a:spcBef>
              <a:buFont typeface="Wingdings" panose="05000000000000000000" pitchFamily="2" charset="2"/>
              <a:buChar char="§"/>
            </a:pPr>
            <a:r>
              <a:rPr lang="en-US">
                <a:highlight>
                  <a:srgbClr val="FFFF00"/>
                </a:highlight>
                <a:latin typeface="Georgia" panose="02040502050405020303" pitchFamily="18" charset="0"/>
              </a:rPr>
              <a:t>Time Date Location </a:t>
            </a:r>
          </a:p>
          <a:p>
            <a:pPr marL="590550" lvl="1" indent="0">
              <a:lnSpc>
                <a:spcPct val="90000"/>
              </a:lnSpc>
              <a:spcBef>
                <a:spcPct val="20000"/>
              </a:spcBef>
              <a:buNone/>
            </a:pPr>
            <a:endParaRPr lang="en-US">
              <a:latin typeface="Georgia" panose="02040502050405020303" pitchFamily="18" charset="0"/>
            </a:endParaRPr>
          </a:p>
          <a:p>
            <a:pPr marL="590550" lvl="1" indent="0">
              <a:lnSpc>
                <a:spcPct val="90000"/>
              </a:lnSpc>
              <a:spcBef>
                <a:spcPct val="20000"/>
              </a:spcBef>
              <a:buNone/>
            </a:pPr>
            <a:r>
              <a:rPr lang="en-US">
                <a:latin typeface="Georgia"/>
              </a:rPr>
              <a:t>All members are welcome to attend.</a:t>
            </a:r>
          </a:p>
          <a:p>
            <a:pPr marL="590550" lvl="1" indent="0">
              <a:lnSpc>
                <a:spcPct val="90000"/>
              </a:lnSpc>
              <a:spcBef>
                <a:spcPct val="20000"/>
              </a:spcBef>
              <a:buNone/>
            </a:pPr>
            <a:r>
              <a:rPr lang="en-US">
                <a:latin typeface="Georgia"/>
              </a:rPr>
              <a:t>Only board members can vote.</a:t>
            </a:r>
            <a:endParaRPr lang="en-US">
              <a:latin typeface="Georgia" panose="02040502050405020303" pitchFamily="18" charset="0"/>
            </a:endParaRPr>
          </a:p>
          <a:p>
            <a:pPr>
              <a:lnSpc>
                <a:spcPct val="90000"/>
              </a:lnSpc>
              <a:spcBef>
                <a:spcPct val="20000"/>
              </a:spcBef>
              <a:buFont typeface="Wingdings" panose="05000000000000000000" pitchFamily="2" charset="2"/>
              <a:buChar char="§"/>
            </a:pPr>
            <a:endParaRPr lang="en-US" sz="2800"/>
          </a:p>
          <a:p>
            <a:pPr>
              <a:buFont typeface="Arial" pitchFamily="34" charset="0"/>
              <a:buChar char="•"/>
            </a:pPr>
            <a:endParaRPr lang="en-US" sz="2800"/>
          </a:p>
        </p:txBody>
      </p:sp>
      <p:sp>
        <p:nvSpPr>
          <p:cNvPr id="4" name="Title 3"/>
          <p:cNvSpPr>
            <a:spLocks noGrp="1"/>
          </p:cNvSpPr>
          <p:nvPr>
            <p:ph type="title"/>
          </p:nvPr>
        </p:nvSpPr>
        <p:spPr>
          <a:xfrm>
            <a:off x="-19594" y="231575"/>
            <a:ext cx="7772400" cy="634603"/>
          </a:xfrm>
        </p:spPr>
        <p:txBody>
          <a:bodyPr anchor="ctr"/>
          <a:lstStyle/>
          <a:p>
            <a:pPr marL="203200">
              <a:lnSpc>
                <a:spcPct val="90000"/>
              </a:lnSpc>
              <a:spcBef>
                <a:spcPct val="20000"/>
              </a:spcBef>
            </a:pPr>
            <a:r>
              <a:rPr lang="en-US"/>
              <a:t>Board of directors meeting</a:t>
            </a:r>
          </a:p>
        </p:txBody>
      </p:sp>
      <p:sp>
        <p:nvSpPr>
          <p:cNvPr id="6" name="TextBox 5"/>
          <p:cNvSpPr txBox="1"/>
          <p:nvPr/>
        </p:nvSpPr>
        <p:spPr>
          <a:xfrm>
            <a:off x="4457700" y="4171950"/>
            <a:ext cx="571500" cy="114300"/>
          </a:xfrm>
          <a:prstGeom prst="rect">
            <a:avLst/>
          </a:prstGeom>
        </p:spPr>
        <p:txBody>
          <a:bodyPr vert="horz" wrap="square" lIns="68580" tIns="34290" rIns="68580" bIns="34290" rtlCol="0">
            <a:normAutofit fontScale="32500" lnSpcReduction="20000"/>
          </a:bodyPr>
          <a:lstStyle/>
          <a:p>
            <a:pPr algn="l"/>
            <a:endParaRPr lang="en-US" sz="1050"/>
          </a:p>
        </p:txBody>
      </p:sp>
      <p:sp>
        <p:nvSpPr>
          <p:cNvPr id="1034" name="AutoShape 10" descr="Image result for board of directors icon"/>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sp>
        <p:nvSpPr>
          <p:cNvPr id="1044" name="AutoShape 20" descr="Image result for board of directors icon"/>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sp>
        <p:nvSpPr>
          <p:cNvPr id="1046" name="AutoShape 22" descr="Image result for board of directors icon"/>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225795034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idx="1"/>
          </p:nvPr>
        </p:nvSpPr>
        <p:spPr>
          <a:xfrm>
            <a:off x="381001" y="1352550"/>
            <a:ext cx="7543800" cy="3280172"/>
          </a:xfrm>
        </p:spPr>
        <p:txBody>
          <a:bodyPr>
            <a:noAutofit/>
          </a:bodyPr>
          <a:lstStyle/>
          <a:p>
            <a:pPr marL="203200" indent="0">
              <a:buNone/>
            </a:pPr>
            <a:r>
              <a:rPr lang="en-US" sz="2800" b="1">
                <a:latin typeface="Georgia" panose="02040502050405020303" pitchFamily="18" charset="0"/>
              </a:rPr>
              <a:t>Administrative account</a:t>
            </a:r>
          </a:p>
          <a:p>
            <a:pPr lvl="1">
              <a:buFont typeface="Wingdings" panose="05000000000000000000" pitchFamily="2" charset="2"/>
              <a:buChar char="§"/>
            </a:pPr>
            <a:r>
              <a:rPr lang="en-US">
                <a:latin typeface="Georgia"/>
              </a:rPr>
              <a:t>Income from club dues, meal charges, new member fees.</a:t>
            </a:r>
            <a:endParaRPr lang="en-US">
              <a:latin typeface="Georgia" panose="02040502050405020303" pitchFamily="18" charset="0"/>
            </a:endParaRPr>
          </a:p>
          <a:p>
            <a:pPr lvl="1">
              <a:buFont typeface="Wingdings" panose="05000000000000000000" pitchFamily="2" charset="2"/>
              <a:buChar char="§"/>
            </a:pPr>
            <a:r>
              <a:rPr lang="en-US">
                <a:latin typeface="Georgia"/>
              </a:rPr>
              <a:t>For administrative expenses of club.</a:t>
            </a:r>
            <a:endParaRPr lang="en-US">
              <a:latin typeface="Georgia" panose="02040502050405020303" pitchFamily="18" charset="0"/>
            </a:endParaRPr>
          </a:p>
          <a:p>
            <a:pPr marL="590550" lvl="1" indent="0">
              <a:buNone/>
            </a:pPr>
            <a:endParaRPr lang="en-US">
              <a:latin typeface="Georgia" panose="02040502050405020303" pitchFamily="18" charset="0"/>
            </a:endParaRPr>
          </a:p>
        </p:txBody>
      </p:sp>
      <p:sp>
        <p:nvSpPr>
          <p:cNvPr id="102402" name="Rectangle 2"/>
          <p:cNvSpPr>
            <a:spLocks noGrp="1" noChangeArrowheads="1"/>
          </p:cNvSpPr>
          <p:nvPr>
            <p:ph type="title"/>
          </p:nvPr>
        </p:nvSpPr>
        <p:spPr/>
        <p:txBody>
          <a:bodyPr/>
          <a:lstStyle/>
          <a:p>
            <a:r>
              <a:rPr lang="en-US">
                <a:latin typeface="Arial"/>
                <a:cs typeface="Arial"/>
              </a:rPr>
              <a:t>Finance and budget</a:t>
            </a:r>
          </a:p>
        </p:txBody>
      </p:sp>
    </p:spTree>
    <p:extLst>
      <p:ext uri="{BB962C8B-B14F-4D97-AF65-F5344CB8AC3E}">
        <p14:creationId xmlns:p14="http://schemas.microsoft.com/office/powerpoint/2010/main" val="74267881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idx="1"/>
          </p:nvPr>
        </p:nvSpPr>
        <p:spPr>
          <a:xfrm>
            <a:off x="381000" y="1352550"/>
            <a:ext cx="7848599" cy="3280172"/>
          </a:xfrm>
        </p:spPr>
        <p:txBody>
          <a:bodyPr>
            <a:noAutofit/>
          </a:bodyPr>
          <a:lstStyle/>
          <a:p>
            <a:pPr marL="203200" indent="0">
              <a:buNone/>
            </a:pPr>
            <a:r>
              <a:rPr lang="en-US" sz="2800" b="1">
                <a:latin typeface="Georgia" panose="02040502050405020303" pitchFamily="18" charset="0"/>
              </a:rPr>
              <a:t>Service account</a:t>
            </a:r>
          </a:p>
          <a:p>
            <a:pPr lvl="1">
              <a:buFont typeface="Wingdings" panose="05000000000000000000" pitchFamily="2" charset="2"/>
              <a:buChar char="§"/>
            </a:pPr>
            <a:r>
              <a:rPr lang="en-US" sz="2400">
                <a:latin typeface="Georgia" panose="02040502050405020303" pitchFamily="18" charset="0"/>
              </a:rPr>
              <a:t>Income from public fundraising projects or contributions</a:t>
            </a:r>
          </a:p>
          <a:p>
            <a:pPr lvl="1">
              <a:buFont typeface="Wingdings" panose="05000000000000000000" pitchFamily="2" charset="2"/>
              <a:buChar char="§"/>
            </a:pPr>
            <a:r>
              <a:rPr lang="en-US" sz="2400">
                <a:latin typeface="Georgia" panose="02040502050405020303" pitchFamily="18" charset="0"/>
              </a:rPr>
              <a:t>Cannot be used to pay club administrative expenses of the club</a:t>
            </a:r>
          </a:p>
          <a:p>
            <a:pPr lvl="1">
              <a:buFont typeface="Wingdings" panose="05000000000000000000" pitchFamily="2" charset="2"/>
              <a:buChar char="§"/>
            </a:pPr>
            <a:endParaRPr lang="en-US" sz="2400">
              <a:latin typeface="Georgia" panose="02040502050405020303" pitchFamily="18" charset="0"/>
            </a:endParaRPr>
          </a:p>
          <a:p>
            <a:pPr marL="361950" indent="0">
              <a:buNone/>
            </a:pPr>
            <a:r>
              <a:rPr lang="en-US" sz="1800" i="1">
                <a:latin typeface="Georgia" panose="02040502050405020303" pitchFamily="18" charset="0"/>
              </a:rPr>
              <a:t>*Two separate accounts are no longer required by Kiwanis International. However, it is best practice to account for these two different types of funds in some way (coding, etc.).</a:t>
            </a:r>
          </a:p>
        </p:txBody>
      </p:sp>
      <p:sp>
        <p:nvSpPr>
          <p:cNvPr id="102402" name="Rectangle 2"/>
          <p:cNvSpPr>
            <a:spLocks noGrp="1" noChangeArrowheads="1"/>
          </p:cNvSpPr>
          <p:nvPr>
            <p:ph type="title"/>
          </p:nvPr>
        </p:nvSpPr>
        <p:spPr/>
        <p:txBody>
          <a:bodyPr/>
          <a:lstStyle/>
          <a:p>
            <a:r>
              <a:rPr lang="en-US"/>
              <a:t>Finance &amp; budget</a:t>
            </a:r>
          </a:p>
        </p:txBody>
      </p:sp>
    </p:spTree>
    <p:extLst>
      <p:ext uri="{BB962C8B-B14F-4D97-AF65-F5344CB8AC3E}">
        <p14:creationId xmlns:p14="http://schemas.microsoft.com/office/powerpoint/2010/main" val="38298796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Member benefits</a:t>
            </a:r>
          </a:p>
        </p:txBody>
      </p:sp>
      <p:sp>
        <p:nvSpPr>
          <p:cNvPr id="3" name="Content Placeholder 2"/>
          <p:cNvSpPr>
            <a:spLocks noGrp="1"/>
          </p:cNvSpPr>
          <p:nvPr>
            <p:ph type="body" idx="1"/>
          </p:nvPr>
        </p:nvSpPr>
        <p:spPr>
          <a:xfrm>
            <a:off x="838201" y="1276350"/>
            <a:ext cx="7848599" cy="3829049"/>
          </a:xfrm>
        </p:spPr>
        <p:txBody>
          <a:bodyPr>
            <a:normAutofit fontScale="92500" lnSpcReduction="10000"/>
          </a:bodyPr>
          <a:lstStyle/>
          <a:p>
            <a:pPr>
              <a:buNone/>
            </a:pPr>
            <a:r>
              <a:rPr lang="en-US" sz="2000" b="1">
                <a:latin typeface="Georgia" panose="02040502050405020303" pitchFamily="18" charset="0"/>
              </a:rPr>
              <a:t>Club benefits</a:t>
            </a:r>
          </a:p>
          <a:p>
            <a:pPr>
              <a:buNone/>
            </a:pPr>
            <a:r>
              <a:rPr lang="en-US" sz="2000">
                <a:highlight>
                  <a:srgbClr val="FFFF00"/>
                </a:highlight>
                <a:latin typeface="Georgia" panose="02040502050405020303" pitchFamily="18" charset="0"/>
              </a:rPr>
              <a:t>[list club benefits here]</a:t>
            </a:r>
          </a:p>
          <a:p>
            <a:pPr>
              <a:buNone/>
            </a:pPr>
            <a:endParaRPr lang="en-US" sz="2000">
              <a:latin typeface="Georgia" panose="02040502050405020303" pitchFamily="18" charset="0"/>
            </a:endParaRPr>
          </a:p>
          <a:p>
            <a:pPr>
              <a:buNone/>
            </a:pPr>
            <a:r>
              <a:rPr lang="en-US" sz="2000" b="1">
                <a:latin typeface="Georgia" panose="02040502050405020303" pitchFamily="18" charset="0"/>
              </a:rPr>
              <a:t>Division benefits</a:t>
            </a:r>
          </a:p>
          <a:p>
            <a:pPr>
              <a:buNone/>
            </a:pPr>
            <a:r>
              <a:rPr lang="en-US" sz="2000">
                <a:highlight>
                  <a:srgbClr val="FFFF00"/>
                </a:highlight>
                <a:latin typeface="Georgia" panose="02040502050405020303" pitchFamily="18" charset="0"/>
              </a:rPr>
              <a:t>[list division benefits here]</a:t>
            </a:r>
          </a:p>
          <a:p>
            <a:pPr>
              <a:buNone/>
            </a:pPr>
            <a:endParaRPr lang="en-US" sz="2000">
              <a:latin typeface="Georgia" panose="02040502050405020303" pitchFamily="18" charset="0"/>
            </a:endParaRPr>
          </a:p>
          <a:p>
            <a:pPr>
              <a:buNone/>
            </a:pPr>
            <a:r>
              <a:rPr lang="en-US" sz="2000" b="1">
                <a:latin typeface="Georgia" panose="02040502050405020303" pitchFamily="18" charset="0"/>
              </a:rPr>
              <a:t>District benefits</a:t>
            </a:r>
          </a:p>
          <a:p>
            <a:pPr>
              <a:buNone/>
            </a:pPr>
            <a:r>
              <a:rPr lang="en-US" sz="2000">
                <a:highlight>
                  <a:srgbClr val="FFFF00"/>
                </a:highlight>
                <a:latin typeface="Georgia" panose="02040502050405020303" pitchFamily="18" charset="0"/>
              </a:rPr>
              <a:t>[list district benefits here]</a:t>
            </a:r>
          </a:p>
          <a:p>
            <a:pPr>
              <a:buNone/>
            </a:pPr>
            <a:endParaRPr lang="en-US" sz="2000">
              <a:highlight>
                <a:srgbClr val="FFFF00"/>
              </a:highlight>
              <a:latin typeface="Georgia" panose="02040502050405020303" pitchFamily="18" charset="0"/>
            </a:endParaRPr>
          </a:p>
          <a:p>
            <a:pPr>
              <a:buNone/>
            </a:pPr>
            <a:r>
              <a:rPr lang="en-US" sz="2000" b="1">
                <a:latin typeface="Georgia"/>
              </a:rPr>
              <a:t>Kiwanis International benefits</a:t>
            </a:r>
          </a:p>
          <a:p>
            <a:pPr>
              <a:buNone/>
            </a:pPr>
            <a:r>
              <a:rPr lang="en-US" sz="2000">
                <a:latin typeface="Georgia" panose="02040502050405020303" pitchFamily="18" charset="0"/>
              </a:rPr>
              <a:t>kiwanis.org/marketplace </a:t>
            </a:r>
          </a:p>
        </p:txBody>
      </p:sp>
    </p:spTree>
    <p:extLst>
      <p:ext uri="{BB962C8B-B14F-4D97-AF65-F5344CB8AC3E}">
        <p14:creationId xmlns:p14="http://schemas.microsoft.com/office/powerpoint/2010/main" val="309474595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Become involved</a:t>
            </a:r>
          </a:p>
        </p:txBody>
      </p:sp>
      <p:sp>
        <p:nvSpPr>
          <p:cNvPr id="3" name="Content Placeholder 2"/>
          <p:cNvSpPr>
            <a:spLocks noGrp="1"/>
          </p:cNvSpPr>
          <p:nvPr>
            <p:ph type="body" idx="1"/>
          </p:nvPr>
        </p:nvSpPr>
        <p:spPr>
          <a:xfrm>
            <a:off x="76200" y="1428750"/>
            <a:ext cx="7543800" cy="3280172"/>
          </a:xfrm>
        </p:spPr>
        <p:txBody>
          <a:bodyPr>
            <a:normAutofit/>
          </a:bodyPr>
          <a:lstStyle/>
          <a:p>
            <a:pPr lvl="1"/>
            <a:r>
              <a:rPr lang="en-US" sz="2400">
                <a:latin typeface="Georgia"/>
              </a:rPr>
              <a:t>Attend club meetings. </a:t>
            </a:r>
          </a:p>
          <a:p>
            <a:pPr lvl="1"/>
            <a:r>
              <a:rPr lang="en-US" sz="2400">
                <a:latin typeface="Georgia"/>
              </a:rPr>
              <a:t>Participate in service and fundraising projects.</a:t>
            </a:r>
            <a:endParaRPr lang="en-US" sz="2400">
              <a:latin typeface="Georgia" panose="02040502050405020303" pitchFamily="18" charset="0"/>
            </a:endParaRPr>
          </a:p>
          <a:p>
            <a:pPr lvl="1"/>
            <a:r>
              <a:rPr lang="en-US" sz="2400">
                <a:latin typeface="Georgia"/>
              </a:rPr>
              <a:t>Attend district council meetings.</a:t>
            </a:r>
            <a:endParaRPr lang="en-US" sz="2400">
              <a:latin typeface="Georgia" panose="02040502050405020303" pitchFamily="18" charset="0"/>
            </a:endParaRPr>
          </a:p>
          <a:p>
            <a:pPr lvl="1"/>
            <a:r>
              <a:rPr lang="en-US" sz="2400">
                <a:latin typeface="Georgia"/>
              </a:rPr>
              <a:t>Participate in inter-club meetings.</a:t>
            </a:r>
            <a:endParaRPr lang="en-US" sz="2400">
              <a:latin typeface="Georgia" panose="02040502050405020303" pitchFamily="18" charset="0"/>
            </a:endParaRPr>
          </a:p>
          <a:p>
            <a:pPr lvl="1"/>
            <a:r>
              <a:rPr lang="en-US" sz="2400">
                <a:latin typeface="Georgia"/>
              </a:rPr>
              <a:t>Serve on committees.</a:t>
            </a:r>
            <a:endParaRPr lang="en-US" sz="2400">
              <a:latin typeface="Georgia" panose="02040502050405020303" pitchFamily="18" charset="0"/>
            </a:endParaRPr>
          </a:p>
          <a:p>
            <a:pPr lvl="1"/>
            <a:r>
              <a:rPr lang="en-US" sz="2400">
                <a:latin typeface="Georgia"/>
              </a:rPr>
              <a:t>Run for office.</a:t>
            </a:r>
            <a:endParaRPr lang="en-US" sz="2400">
              <a:latin typeface="Georgia" panose="02040502050405020303" pitchFamily="18" charset="0"/>
            </a:endParaRPr>
          </a:p>
          <a:p>
            <a:pPr lvl="1"/>
            <a:r>
              <a:rPr lang="en-US" sz="2400">
                <a:latin typeface="Georgia"/>
              </a:rPr>
              <a:t>Spread the word about Kiwanis.</a:t>
            </a:r>
            <a:endParaRPr lang="en-US" sz="2400">
              <a:latin typeface="Georgia" panose="02040502050405020303" pitchFamily="18" charset="0"/>
            </a:endParaRPr>
          </a:p>
          <a:p>
            <a:pPr>
              <a:buNone/>
            </a:pPr>
            <a:endParaRPr lang="en-US" sz="2400"/>
          </a:p>
          <a:p>
            <a:endParaRPr lang="en-US" sz="2400"/>
          </a:p>
          <a:p>
            <a:endParaRPr lang="en-US" sz="2400"/>
          </a:p>
        </p:txBody>
      </p:sp>
      <p:pic>
        <p:nvPicPr>
          <p:cNvPr id="4" name="Picture 1" descr="U:\SOAP\gbidgood\01 Growth\graphics\photos\_A8B2027.jpg"/>
          <p:cNvPicPr>
            <a:picLocks noChangeAspect="1" noChangeArrowheads="1"/>
          </p:cNvPicPr>
          <p:nvPr/>
        </p:nvPicPr>
        <p:blipFill>
          <a:blip r:embed="rId3" cstate="print"/>
          <a:srcRect/>
          <a:stretch>
            <a:fillRect/>
          </a:stretch>
        </p:blipFill>
        <p:spPr bwMode="auto">
          <a:xfrm>
            <a:off x="5567592" y="2524278"/>
            <a:ext cx="3500208" cy="2333472"/>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081492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Kiwanis Objects</a:t>
            </a:r>
          </a:p>
        </p:txBody>
      </p:sp>
      <p:sp>
        <p:nvSpPr>
          <p:cNvPr id="3" name="Content Placeholder 2"/>
          <p:cNvSpPr>
            <a:spLocks noGrp="1"/>
          </p:cNvSpPr>
          <p:nvPr>
            <p:ph type="body" idx="1"/>
          </p:nvPr>
        </p:nvSpPr>
        <p:spPr>
          <a:xfrm>
            <a:off x="838201" y="1276350"/>
            <a:ext cx="8153399" cy="3280172"/>
          </a:xfrm>
        </p:spPr>
        <p:txBody>
          <a:bodyPr>
            <a:noAutofit/>
          </a:bodyPr>
          <a:lstStyle/>
          <a:p>
            <a:pPr marL="457200" indent="-457200">
              <a:spcBef>
                <a:spcPts val="600"/>
              </a:spcBef>
              <a:spcAft>
                <a:spcPts val="600"/>
              </a:spcAft>
              <a:buFont typeface="Wingdings" panose="05000000000000000000" pitchFamily="2" charset="2"/>
              <a:buChar char="§"/>
              <a:defRPr/>
            </a:pPr>
            <a:r>
              <a:rPr lang="en-US" sz="2800">
                <a:latin typeface="Georgia" panose="02040502050405020303" pitchFamily="18" charset="0"/>
                <a:cs typeface="Arial" charset="0"/>
              </a:rPr>
              <a:t>To give primacy to the human and spiritual rather than to the material values of life.</a:t>
            </a:r>
            <a:endParaRPr lang="en-US" sz="2800">
              <a:latin typeface="Georgia" panose="02040502050405020303" pitchFamily="18" charset="0"/>
            </a:endParaRPr>
          </a:p>
          <a:p>
            <a:pPr marL="457200" indent="-457200">
              <a:spcBef>
                <a:spcPts val="600"/>
              </a:spcBef>
              <a:spcAft>
                <a:spcPts val="600"/>
              </a:spcAft>
              <a:buFont typeface="Wingdings" panose="05000000000000000000" pitchFamily="2" charset="2"/>
              <a:buChar char="§"/>
              <a:defRPr/>
            </a:pPr>
            <a:r>
              <a:rPr lang="en-US" sz="2800">
                <a:latin typeface="Georgia" panose="02040502050405020303" pitchFamily="18" charset="0"/>
                <a:cs typeface="Arial" charset="0"/>
              </a:rPr>
              <a:t>To encourage the daily living of the Golden Rule in all human relationships.</a:t>
            </a:r>
            <a:endParaRPr lang="en-US" sz="2800"/>
          </a:p>
        </p:txBody>
      </p:sp>
    </p:spTree>
    <p:extLst>
      <p:ext uri="{BB962C8B-B14F-4D97-AF65-F5344CB8AC3E}">
        <p14:creationId xmlns:p14="http://schemas.microsoft.com/office/powerpoint/2010/main" val="68116743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Kiwanis Objects</a:t>
            </a:r>
          </a:p>
        </p:txBody>
      </p:sp>
      <p:sp>
        <p:nvSpPr>
          <p:cNvPr id="3" name="Content Placeholder 2"/>
          <p:cNvSpPr>
            <a:spLocks noGrp="1"/>
          </p:cNvSpPr>
          <p:nvPr>
            <p:ph type="body" idx="1"/>
          </p:nvPr>
        </p:nvSpPr>
        <p:spPr>
          <a:xfrm>
            <a:off x="838201" y="1276350"/>
            <a:ext cx="8000999" cy="3280172"/>
          </a:xfrm>
        </p:spPr>
        <p:txBody>
          <a:bodyPr>
            <a:noAutofit/>
          </a:bodyPr>
          <a:lstStyle/>
          <a:p>
            <a:pPr marL="457200" indent="-457200">
              <a:spcBef>
                <a:spcPts val="600"/>
              </a:spcBef>
              <a:spcAft>
                <a:spcPts val="600"/>
              </a:spcAft>
              <a:buFont typeface="Wingdings" panose="05000000000000000000" pitchFamily="2" charset="2"/>
              <a:buChar char="§"/>
              <a:defRPr/>
            </a:pPr>
            <a:r>
              <a:rPr lang="en-US" sz="2800">
                <a:latin typeface="Georgia" panose="02040502050405020303" pitchFamily="18" charset="0"/>
                <a:cs typeface="Arial" charset="0"/>
              </a:rPr>
              <a:t>To promote the adoption and the application of higher social, business and professional standards.</a:t>
            </a:r>
          </a:p>
          <a:p>
            <a:pPr marL="457200" indent="-457200">
              <a:spcBef>
                <a:spcPts val="600"/>
              </a:spcBef>
              <a:spcAft>
                <a:spcPts val="600"/>
              </a:spcAft>
              <a:buFont typeface="Wingdings" panose="05000000000000000000" pitchFamily="2" charset="2"/>
              <a:buChar char="§"/>
              <a:defRPr/>
            </a:pPr>
            <a:r>
              <a:rPr lang="en-US" sz="2800">
                <a:latin typeface="Georgia" panose="02040502050405020303" pitchFamily="18" charset="0"/>
                <a:cs typeface="Arial" charset="0"/>
              </a:rPr>
              <a:t>To develop, by precept and example, a more intelligent, aggressive and serviceable citizenship.</a:t>
            </a:r>
          </a:p>
          <a:p>
            <a:pPr marL="0" indent="0">
              <a:spcBef>
                <a:spcPts val="600"/>
              </a:spcBef>
              <a:spcAft>
                <a:spcPts val="600"/>
              </a:spcAft>
              <a:buNone/>
              <a:defRPr/>
            </a:pPr>
            <a:r>
              <a:rPr lang="en-US" sz="2800">
                <a:latin typeface="Georgia" panose="02040502050405020303" pitchFamily="18" charset="0"/>
              </a:rPr>
              <a:t> </a:t>
            </a:r>
            <a:endParaRPr lang="en-US" sz="2800"/>
          </a:p>
        </p:txBody>
      </p:sp>
    </p:spTree>
    <p:extLst>
      <p:ext uri="{BB962C8B-B14F-4D97-AF65-F5344CB8AC3E}">
        <p14:creationId xmlns:p14="http://schemas.microsoft.com/office/powerpoint/2010/main" val="196587477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Kiwanis Objects</a:t>
            </a:r>
          </a:p>
        </p:txBody>
      </p:sp>
      <p:sp>
        <p:nvSpPr>
          <p:cNvPr id="3" name="Content Placeholder 2"/>
          <p:cNvSpPr>
            <a:spLocks noGrp="1"/>
          </p:cNvSpPr>
          <p:nvPr>
            <p:ph type="body" idx="1"/>
          </p:nvPr>
        </p:nvSpPr>
        <p:spPr>
          <a:xfrm>
            <a:off x="838201" y="1276350"/>
            <a:ext cx="8229599" cy="3543299"/>
          </a:xfrm>
        </p:spPr>
        <p:txBody>
          <a:bodyPr>
            <a:noAutofit/>
          </a:bodyPr>
          <a:lstStyle/>
          <a:p>
            <a:pPr marL="460375" indent="-460375">
              <a:spcBef>
                <a:spcPts val="600"/>
              </a:spcBef>
              <a:spcAft>
                <a:spcPts val="600"/>
              </a:spcAft>
              <a:buFont typeface="Wingdings" panose="05000000000000000000" pitchFamily="2" charset="2"/>
              <a:buChar char="§"/>
              <a:defRPr/>
            </a:pPr>
            <a:r>
              <a:rPr lang="en-US" sz="2800">
                <a:latin typeface="Georgia" panose="02040502050405020303" pitchFamily="18" charset="0"/>
                <a:cs typeface="Arial" charset="0"/>
              </a:rPr>
              <a:t>To provide, through Kiwanis clubs, a practical means to form enduring friendships, to render altruistic service and to build better communities.</a:t>
            </a:r>
            <a:r>
              <a:rPr lang="en-US" sz="2800">
                <a:latin typeface="Georgia" panose="02040502050405020303" pitchFamily="18" charset="0"/>
              </a:rPr>
              <a:t> </a:t>
            </a:r>
          </a:p>
          <a:p>
            <a:pPr marL="460375" indent="-460375">
              <a:spcBef>
                <a:spcPts val="600"/>
              </a:spcBef>
              <a:spcAft>
                <a:spcPts val="600"/>
              </a:spcAft>
              <a:buFont typeface="Wingdings" panose="05000000000000000000" pitchFamily="2" charset="2"/>
              <a:buChar char="§"/>
              <a:defRPr/>
            </a:pPr>
            <a:r>
              <a:rPr lang="en-US" sz="2800">
                <a:latin typeface="Georgia" panose="02040502050405020303" pitchFamily="18" charset="0"/>
                <a:cs typeface="Arial" charset="0"/>
              </a:rPr>
              <a:t>To cooperate in creating and maintaining that sound public opinion and high idealism which make possible the increase of righteousness, justice, patriotism and goodwill.</a:t>
            </a:r>
            <a:r>
              <a:rPr lang="en-US" sz="2800">
                <a:latin typeface="Georgia" panose="02040502050405020303" pitchFamily="18" charset="0"/>
              </a:rPr>
              <a:t> </a:t>
            </a:r>
            <a:endParaRPr lang="en-US" sz="2800"/>
          </a:p>
        </p:txBody>
      </p:sp>
    </p:spTree>
    <p:extLst>
      <p:ext uri="{BB962C8B-B14F-4D97-AF65-F5344CB8AC3E}">
        <p14:creationId xmlns:p14="http://schemas.microsoft.com/office/powerpoint/2010/main" val="316495874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Benefits of membership </a:t>
            </a:r>
          </a:p>
        </p:txBody>
      </p:sp>
      <p:sp>
        <p:nvSpPr>
          <p:cNvPr id="6" name="Content Placeholder 5"/>
          <p:cNvSpPr>
            <a:spLocks noGrp="1"/>
          </p:cNvSpPr>
          <p:nvPr>
            <p:ph type="body" idx="1"/>
          </p:nvPr>
        </p:nvSpPr>
        <p:spPr>
          <a:xfrm>
            <a:off x="381001" y="1352550"/>
            <a:ext cx="7848599" cy="3280172"/>
          </a:xfrm>
        </p:spPr>
        <p:txBody>
          <a:bodyPr/>
          <a:lstStyle/>
          <a:p>
            <a:pPr>
              <a:spcBef>
                <a:spcPts val="0"/>
              </a:spcBef>
              <a:buFont typeface="Wingdings" panose="05000000000000000000" pitchFamily="2" charset="2"/>
              <a:buChar char="§"/>
            </a:pPr>
            <a:r>
              <a:rPr lang="en-US" sz="2800">
                <a:latin typeface="Georgia"/>
              </a:rPr>
              <a:t>Change children’s lives.</a:t>
            </a:r>
            <a:endParaRPr lang="en-US" sz="2800">
              <a:latin typeface="Georgia" panose="02040502050405020303" pitchFamily="18" charset="0"/>
            </a:endParaRPr>
          </a:p>
          <a:p>
            <a:pPr>
              <a:spcBef>
                <a:spcPts val="0"/>
              </a:spcBef>
              <a:buFont typeface="Wingdings" panose="05000000000000000000" pitchFamily="2" charset="2"/>
              <a:buChar char="§"/>
            </a:pPr>
            <a:r>
              <a:rPr lang="en-US" sz="2800">
                <a:latin typeface="Georgia"/>
              </a:rPr>
              <a:t>Improve your community </a:t>
            </a:r>
          </a:p>
          <a:p>
            <a:pPr marL="517525" indent="0">
              <a:spcBef>
                <a:spcPts val="0"/>
              </a:spcBef>
              <a:buNone/>
            </a:pPr>
            <a:r>
              <a:rPr lang="en-US" sz="2800">
                <a:latin typeface="Georgia"/>
              </a:rPr>
              <a:t>and the world.</a:t>
            </a:r>
            <a:endParaRPr lang="en-US" sz="2800">
              <a:latin typeface="Georgia" panose="02040502050405020303" pitchFamily="18" charset="0"/>
            </a:endParaRPr>
          </a:p>
          <a:p>
            <a:pPr>
              <a:spcBef>
                <a:spcPts val="0"/>
              </a:spcBef>
              <a:buFont typeface="Wingdings" panose="05000000000000000000" pitchFamily="2" charset="2"/>
              <a:buChar char="§"/>
            </a:pPr>
            <a:r>
              <a:rPr lang="en-US" sz="2800">
                <a:latin typeface="Georgia"/>
              </a:rPr>
              <a:t>Build friendships.</a:t>
            </a:r>
            <a:endParaRPr lang="en-US" sz="2800">
              <a:latin typeface="Georgia" panose="02040502050405020303" pitchFamily="18" charset="0"/>
            </a:endParaRPr>
          </a:p>
          <a:p>
            <a:pPr>
              <a:spcBef>
                <a:spcPts val="0"/>
              </a:spcBef>
              <a:buFont typeface="Wingdings" panose="05000000000000000000" pitchFamily="2" charset="2"/>
              <a:buChar char="§"/>
            </a:pPr>
            <a:r>
              <a:rPr lang="en-US" sz="2800">
                <a:latin typeface="Georgia"/>
              </a:rPr>
              <a:t>Enhance leadership skills</a:t>
            </a:r>
          </a:p>
          <a:p>
            <a:pPr>
              <a:spcBef>
                <a:spcPts val="0"/>
              </a:spcBef>
              <a:buFont typeface="Wingdings" panose="05000000000000000000" pitchFamily="2" charset="2"/>
              <a:buChar char="§"/>
            </a:pPr>
            <a:r>
              <a:rPr lang="en-US" sz="2800">
                <a:latin typeface="Georgia"/>
              </a:rPr>
              <a:t>Network. </a:t>
            </a:r>
          </a:p>
          <a:p>
            <a:pPr>
              <a:spcBef>
                <a:spcPts val="0"/>
              </a:spcBef>
              <a:buNone/>
            </a:pPr>
            <a:endParaRPr lang="en-US" sz="2800"/>
          </a:p>
        </p:txBody>
      </p:sp>
      <p:pic>
        <p:nvPicPr>
          <p:cNvPr id="4" name="Picture 2" descr="U:\SOAP\gbidgood\01 Growth\graphics\photos\ai0230_1257.jpg"/>
          <p:cNvPicPr>
            <a:picLocks noChangeAspect="1" noChangeArrowheads="1"/>
          </p:cNvPicPr>
          <p:nvPr/>
        </p:nvPicPr>
        <p:blipFill>
          <a:blip r:embed="rId3" cstate="print"/>
          <a:srcRect/>
          <a:stretch>
            <a:fillRect/>
          </a:stretch>
        </p:blipFill>
        <p:spPr bwMode="auto">
          <a:xfrm>
            <a:off x="5334842" y="1885950"/>
            <a:ext cx="3763182" cy="2497784"/>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52802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chor="ctr">
            <a:noAutofit/>
          </a:bodyPr>
          <a:lstStyle/>
          <a:p>
            <a:pPr algn="ctr"/>
            <a:r>
              <a:rPr lang="en-US" sz="3600">
                <a:latin typeface="Georgia" panose="02040502050405020303" pitchFamily="18" charset="0"/>
              </a:rPr>
              <a:t> Welcome to Kiwanis!</a:t>
            </a:r>
          </a:p>
        </p:txBody>
      </p:sp>
      <p:pic>
        <p:nvPicPr>
          <p:cNvPr id="4" name="Picture 3">
            <a:extLst>
              <a:ext uri="{FF2B5EF4-FFF2-40B4-BE49-F238E27FC236}">
                <a16:creationId xmlns:a16="http://schemas.microsoft.com/office/drawing/2014/main" id="{14D0555F-C823-4337-979D-5DDD3DDA58A8}"/>
              </a:ext>
            </a:extLst>
          </p:cNvPr>
          <p:cNvPicPr>
            <a:picLocks noChangeAspect="1"/>
          </p:cNvPicPr>
          <p:nvPr/>
        </p:nvPicPr>
        <p:blipFill>
          <a:blip r:embed="rId3"/>
          <a:stretch>
            <a:fillRect/>
          </a:stretch>
        </p:blipFill>
        <p:spPr>
          <a:xfrm>
            <a:off x="3242322" y="1276350"/>
            <a:ext cx="4945356" cy="3155137"/>
          </a:xfrm>
          <a:prstGeom prst="rect">
            <a:avLst/>
          </a:prstGeom>
        </p:spPr>
      </p:pic>
    </p:spTree>
    <p:extLst>
      <p:ext uri="{BB962C8B-B14F-4D97-AF65-F5344CB8AC3E}">
        <p14:creationId xmlns:p14="http://schemas.microsoft.com/office/powerpoint/2010/main" val="321011048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nchor="ctr">
            <a:normAutofit fontScale="90000"/>
          </a:bodyPr>
          <a:lstStyle/>
          <a:p>
            <a:r>
              <a:rPr lang="en-US"/>
              <a:t>Kiwanis Children’s Fund </a:t>
            </a:r>
          </a:p>
        </p:txBody>
      </p:sp>
      <p:sp>
        <p:nvSpPr>
          <p:cNvPr id="183299" name="Rectangle 3"/>
          <p:cNvSpPr>
            <a:spLocks noGrp="1" noChangeArrowheads="1"/>
          </p:cNvSpPr>
          <p:nvPr>
            <p:ph type="body" idx="1"/>
          </p:nvPr>
        </p:nvSpPr>
        <p:spPr>
          <a:xfrm>
            <a:off x="207522" y="1314451"/>
            <a:ext cx="8610600" cy="3543299"/>
          </a:xfrm>
        </p:spPr>
        <p:txBody>
          <a:bodyPr>
            <a:noAutofit/>
          </a:bodyPr>
          <a:lstStyle/>
          <a:p>
            <a:pPr marL="857250" lvl="1" indent="-285750"/>
            <a:r>
              <a:rPr lang="en-US">
                <a:latin typeface="Georgia"/>
              </a:rPr>
              <a:t>Charitable entity of Kiwanis International</a:t>
            </a:r>
            <a:endParaRPr lang="en-US"/>
          </a:p>
          <a:p>
            <a:pPr marL="857250" lvl="1" indent="-285750"/>
            <a:r>
              <a:rPr lang="en-US">
                <a:latin typeface="Georgia" panose="02040502050405020303" pitchFamily="18" charset="0"/>
              </a:rPr>
              <a:t>3 Kiwanis cause areas: </a:t>
            </a:r>
          </a:p>
          <a:p>
            <a:pPr marL="1066800" lvl="2" indent="0">
              <a:buNone/>
            </a:pPr>
            <a:endParaRPr lang="en-US" sz="2800">
              <a:latin typeface="Georgia" panose="02040502050405020303" pitchFamily="18" charset="0"/>
            </a:endParaRPr>
          </a:p>
          <a:p>
            <a:pPr lvl="1"/>
            <a:endParaRPr lang="en-US">
              <a:latin typeface="Garamond" panose="02020404030301010803" pitchFamily="18" charset="0"/>
            </a:endParaRPr>
          </a:p>
          <a:p>
            <a:pPr lvl="1"/>
            <a:endParaRPr lang="en-US">
              <a:latin typeface="Garamond" panose="02020404030301010803" pitchFamily="18" charset="0"/>
            </a:endParaRPr>
          </a:p>
          <a:p>
            <a:pPr marL="11430" lvl="1" indent="-11430">
              <a:buNone/>
            </a:pPr>
            <a:endParaRPr lang="en-US"/>
          </a:p>
          <a:p>
            <a:pPr marL="11430" lvl="1" indent="-11430">
              <a:buNone/>
            </a:pPr>
            <a:r>
              <a:rPr lang="en-US"/>
              <a:t>	</a:t>
            </a:r>
            <a:r>
              <a:rPr lang="en-US" b="1"/>
              <a:t>	</a:t>
            </a:r>
            <a:endParaRPr lang="en-US"/>
          </a:p>
        </p:txBody>
      </p:sp>
      <p:pic>
        <p:nvPicPr>
          <p:cNvPr id="3" name="Picture 2" descr="A stack of books with text&#10;&#10;Description automatically generated">
            <a:extLst>
              <a:ext uri="{FF2B5EF4-FFF2-40B4-BE49-F238E27FC236}">
                <a16:creationId xmlns:a16="http://schemas.microsoft.com/office/drawing/2014/main" id="{DD3948AF-04E4-AF7E-64A1-7667B0AE685A}"/>
              </a:ext>
            </a:extLst>
          </p:cNvPr>
          <p:cNvPicPr>
            <a:picLocks noChangeAspect="1"/>
          </p:cNvPicPr>
          <p:nvPr/>
        </p:nvPicPr>
        <p:blipFill>
          <a:blip r:embed="rId3"/>
          <a:stretch>
            <a:fillRect/>
          </a:stretch>
        </p:blipFill>
        <p:spPr>
          <a:xfrm>
            <a:off x="338844" y="2495550"/>
            <a:ext cx="8347956" cy="2213027"/>
          </a:xfrm>
          <a:prstGeom prst="rect">
            <a:avLst/>
          </a:prstGeom>
        </p:spPr>
      </p:pic>
    </p:spTree>
    <p:extLst>
      <p:ext uri="{BB962C8B-B14F-4D97-AF65-F5344CB8AC3E}">
        <p14:creationId xmlns:p14="http://schemas.microsoft.com/office/powerpoint/2010/main" val="389332597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normAutofit fontScale="90000"/>
          </a:bodyPr>
          <a:lstStyle/>
          <a:p>
            <a:r>
              <a:rPr lang="en-US"/>
              <a:t>The Possibility Project</a:t>
            </a:r>
          </a:p>
        </p:txBody>
      </p:sp>
      <p:sp>
        <p:nvSpPr>
          <p:cNvPr id="310275" name="Rectangle 3"/>
          <p:cNvSpPr>
            <a:spLocks noGrp="1" noChangeArrowheads="1"/>
          </p:cNvSpPr>
          <p:nvPr>
            <p:ph type="body" idx="1"/>
          </p:nvPr>
        </p:nvSpPr>
        <p:spPr>
          <a:xfrm>
            <a:off x="228601" y="1276350"/>
            <a:ext cx="8458200" cy="3867150"/>
          </a:xfrm>
        </p:spPr>
        <p:txBody>
          <a:bodyPr>
            <a:normAutofit/>
          </a:bodyPr>
          <a:lstStyle/>
          <a:p>
            <a:pPr marL="0" lvl="1" indent="0">
              <a:buNone/>
            </a:pPr>
            <a:r>
              <a:rPr lang="en-US" sz="2300">
                <a:latin typeface="Georgia"/>
              </a:rPr>
              <a:t>It’s the first fundraising campaign that solely supports Kiwanis and the children we serve.</a:t>
            </a:r>
            <a:r>
              <a:rPr lang="en-US" sz="1200">
                <a:latin typeface="Georgia"/>
              </a:rPr>
              <a:t> </a:t>
            </a:r>
          </a:p>
          <a:p>
            <a:pPr marL="0" lvl="1" indent="0">
              <a:buNone/>
            </a:pPr>
            <a:r>
              <a:rPr lang="en-US" sz="2300" b="1">
                <a:latin typeface="Georgia"/>
              </a:rPr>
              <a:t>The goal: US$25 million.</a:t>
            </a:r>
            <a:r>
              <a:rPr lang="en-US" sz="2300">
                <a:latin typeface="Georgia"/>
              </a:rPr>
              <a:t> That’s enough for Kiwanis clubs and members to serve 10 million children around the world. </a:t>
            </a:r>
          </a:p>
          <a:p>
            <a:pPr marL="0" lvl="1" indent="0">
              <a:buNone/>
            </a:pPr>
            <a:r>
              <a:rPr lang="en-US" sz="2300" b="1">
                <a:latin typeface="Georgia"/>
              </a:rPr>
              <a:t>kiwanis.org/possibility</a:t>
            </a:r>
          </a:p>
        </p:txBody>
      </p:sp>
      <p:pic>
        <p:nvPicPr>
          <p:cNvPr id="3" name="Picture 2" descr="A green rectangle with white text and a stack of money&#10;&#10;Description automatically generated">
            <a:extLst>
              <a:ext uri="{FF2B5EF4-FFF2-40B4-BE49-F238E27FC236}">
                <a16:creationId xmlns:a16="http://schemas.microsoft.com/office/drawing/2014/main" id="{8D8C3B4E-B279-8A79-F691-7043DE1CD37A}"/>
              </a:ext>
            </a:extLst>
          </p:cNvPr>
          <p:cNvPicPr>
            <a:picLocks noChangeAspect="1"/>
          </p:cNvPicPr>
          <p:nvPr/>
        </p:nvPicPr>
        <p:blipFill rotWithShape="1">
          <a:blip r:embed="rId3"/>
          <a:srcRect t="13406" r="2647" b="12636"/>
          <a:stretch/>
        </p:blipFill>
        <p:spPr>
          <a:xfrm>
            <a:off x="1676400" y="3532188"/>
            <a:ext cx="7338733" cy="1477962"/>
          </a:xfrm>
          <a:prstGeom prst="rect">
            <a:avLst/>
          </a:prstGeom>
        </p:spPr>
      </p:pic>
    </p:spTree>
    <p:extLst>
      <p:ext uri="{BB962C8B-B14F-4D97-AF65-F5344CB8AC3E}">
        <p14:creationId xmlns:p14="http://schemas.microsoft.com/office/powerpoint/2010/main" val="91507865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pPr marL="400050" lvl="1">
              <a:spcBef>
                <a:spcPts val="0"/>
              </a:spcBef>
            </a:pPr>
            <a:r>
              <a:rPr lang="en-US" sz="2600">
                <a:latin typeface="Georgia"/>
              </a:rPr>
              <a:t>The largest and oldest youth service clubs in the world.</a:t>
            </a:r>
            <a:endParaRPr lang="en-US" sz="2600">
              <a:latin typeface="Georgia" panose="02040502050405020303" pitchFamily="18" charset="0"/>
            </a:endParaRPr>
          </a:p>
          <a:p>
            <a:pPr marL="400050" lvl="1">
              <a:spcBef>
                <a:spcPts val="0"/>
              </a:spcBef>
            </a:pPr>
            <a:r>
              <a:rPr lang="en-US" sz="2600">
                <a:latin typeface="Georgia"/>
              </a:rPr>
              <a:t>Program for adults living with disabilities</a:t>
            </a:r>
          </a:p>
          <a:p>
            <a:pPr marL="400050" lvl="1">
              <a:spcBef>
                <a:spcPts val="0"/>
              </a:spcBef>
            </a:pPr>
            <a:r>
              <a:rPr lang="en-US" sz="2600">
                <a:latin typeface="Georgia"/>
              </a:rPr>
              <a:t>Over 267,000 members worldwide.</a:t>
            </a:r>
            <a:endParaRPr lang="en-US" sz="2600">
              <a:latin typeface="Georgia" panose="02040502050405020303" pitchFamily="18" charset="0"/>
            </a:endParaRPr>
          </a:p>
        </p:txBody>
      </p:sp>
      <p:sp>
        <p:nvSpPr>
          <p:cNvPr id="2" name="Title 1"/>
          <p:cNvSpPr>
            <a:spLocks noGrp="1"/>
          </p:cNvSpPr>
          <p:nvPr>
            <p:ph type="title"/>
          </p:nvPr>
        </p:nvSpPr>
        <p:spPr/>
        <p:txBody>
          <a:bodyPr/>
          <a:lstStyle/>
          <a:p>
            <a:r>
              <a:rPr lang="en-US"/>
              <a:t>Service Leadership Programs</a:t>
            </a:r>
          </a:p>
        </p:txBody>
      </p:sp>
      <p:pic>
        <p:nvPicPr>
          <p:cNvPr id="5" name="Picture 4" descr="BC_C_sflb.jpg"/>
          <p:cNvPicPr>
            <a:picLocks noChangeAspect="1"/>
          </p:cNvPicPr>
          <p:nvPr/>
        </p:nvPicPr>
        <p:blipFill>
          <a:blip r:embed="rId3" cstate="print"/>
          <a:srcRect/>
          <a:stretch>
            <a:fillRect/>
          </a:stretch>
        </p:blipFill>
        <p:spPr bwMode="auto">
          <a:xfrm>
            <a:off x="4986913" y="3199211"/>
            <a:ext cx="1257300" cy="739379"/>
          </a:xfrm>
          <a:prstGeom prst="rect">
            <a:avLst/>
          </a:prstGeom>
          <a:noFill/>
          <a:ln w="9525">
            <a:noFill/>
            <a:miter lim="800000"/>
            <a:headEnd/>
            <a:tailEnd/>
          </a:ln>
        </p:spPr>
      </p:pic>
      <p:pic>
        <p:nvPicPr>
          <p:cNvPr id="9" name="Picture 8" descr="KKids_sflb.jpg"/>
          <p:cNvPicPr>
            <a:picLocks noChangeAspect="1"/>
          </p:cNvPicPr>
          <p:nvPr/>
        </p:nvPicPr>
        <p:blipFill>
          <a:blip r:embed="rId4" cstate="print"/>
          <a:srcRect/>
          <a:stretch>
            <a:fillRect/>
          </a:stretch>
        </p:blipFill>
        <p:spPr bwMode="auto">
          <a:xfrm>
            <a:off x="2918237" y="3292079"/>
            <a:ext cx="1252538" cy="553641"/>
          </a:xfrm>
          <a:prstGeom prst="rect">
            <a:avLst/>
          </a:prstGeom>
          <a:noFill/>
          <a:ln w="9525">
            <a:noFill/>
            <a:miter lim="800000"/>
            <a:headEnd/>
            <a:tailEnd/>
          </a:ln>
        </p:spPr>
      </p:pic>
      <p:pic>
        <p:nvPicPr>
          <p:cNvPr id="10" name="Picture 10" descr="kc_logo_sm3.gif"/>
          <p:cNvPicPr>
            <a:picLocks noChangeAspect="1"/>
          </p:cNvPicPr>
          <p:nvPr/>
        </p:nvPicPr>
        <p:blipFill>
          <a:blip r:embed="rId5" cstate="print"/>
          <a:srcRect/>
          <a:stretch>
            <a:fillRect/>
          </a:stretch>
        </p:blipFill>
        <p:spPr bwMode="auto">
          <a:xfrm>
            <a:off x="2943035" y="4435917"/>
            <a:ext cx="1828800" cy="260747"/>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757814" y="4304596"/>
            <a:ext cx="1828800" cy="457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cstate="print"/>
          <a:srcRect/>
          <a:stretch>
            <a:fillRect/>
          </a:stretch>
        </p:blipFill>
        <p:spPr bwMode="auto">
          <a:xfrm>
            <a:off x="5054918" y="4228638"/>
            <a:ext cx="1085850" cy="618033"/>
          </a:xfrm>
          <a:prstGeom prst="rect">
            <a:avLst/>
          </a:prstGeom>
          <a:noFill/>
          <a:ln w="9525">
            <a:noFill/>
            <a:miter lim="800000"/>
            <a:headEnd/>
            <a:tailEnd/>
          </a:ln>
          <a:effectLst/>
        </p:spPr>
      </p:pic>
      <p:pic>
        <p:nvPicPr>
          <p:cNvPr id="16386" name="Picture 2" descr="http://www.kiwanis.org/docs/default-source/marketing-and-pr/logos/key-leader-logos/logo_keyleader_horizontal_blue_cmyk.jpg?sfvrsn=4"/>
          <p:cNvPicPr>
            <a:picLocks noChangeAspect="1" noChangeArrowheads="1"/>
          </p:cNvPicPr>
          <p:nvPr/>
        </p:nvPicPr>
        <p:blipFill>
          <a:blip r:embed="rId8" cstate="print"/>
          <a:srcRect/>
          <a:stretch>
            <a:fillRect/>
          </a:stretch>
        </p:blipFill>
        <p:spPr bwMode="auto">
          <a:xfrm>
            <a:off x="6644263" y="4442098"/>
            <a:ext cx="2114550" cy="248387"/>
          </a:xfrm>
          <a:prstGeom prst="rect">
            <a:avLst/>
          </a:prstGeom>
          <a:noFill/>
        </p:spPr>
      </p:pic>
      <p:pic>
        <p:nvPicPr>
          <p:cNvPr id="7" name="Picture 6">
            <a:extLst>
              <a:ext uri="{FF2B5EF4-FFF2-40B4-BE49-F238E27FC236}">
                <a16:creationId xmlns:a16="http://schemas.microsoft.com/office/drawing/2014/main" id="{D264A3F4-13DA-47A0-8DEB-BF6D74D1B4A3}"/>
              </a:ext>
            </a:extLst>
          </p:cNvPr>
          <p:cNvPicPr>
            <a:picLocks noChangeAspect="1"/>
          </p:cNvPicPr>
          <p:nvPr/>
        </p:nvPicPr>
        <p:blipFill>
          <a:blip r:embed="rId9"/>
          <a:stretch>
            <a:fillRect/>
          </a:stretch>
        </p:blipFill>
        <p:spPr>
          <a:xfrm>
            <a:off x="609600" y="3135408"/>
            <a:ext cx="1941155" cy="775090"/>
          </a:xfrm>
          <a:prstGeom prst="rect">
            <a:avLst/>
          </a:prstGeom>
        </p:spPr>
      </p:pic>
      <p:pic>
        <p:nvPicPr>
          <p:cNvPr id="12" name="Picture 11">
            <a:extLst>
              <a:ext uri="{FF2B5EF4-FFF2-40B4-BE49-F238E27FC236}">
                <a16:creationId xmlns:a16="http://schemas.microsoft.com/office/drawing/2014/main" id="{DE441BAD-3B16-4CE3-B17D-AC5BDA791105}"/>
              </a:ext>
            </a:extLst>
          </p:cNvPr>
          <p:cNvPicPr>
            <a:picLocks noChangeAspect="1"/>
          </p:cNvPicPr>
          <p:nvPr/>
        </p:nvPicPr>
        <p:blipFill>
          <a:blip r:embed="rId10"/>
          <a:stretch>
            <a:fillRect/>
          </a:stretch>
        </p:blipFill>
        <p:spPr>
          <a:xfrm>
            <a:off x="6433468" y="3028950"/>
            <a:ext cx="1538277" cy="1079902"/>
          </a:xfrm>
          <a:prstGeom prst="rect">
            <a:avLst/>
          </a:prstGeom>
        </p:spPr>
      </p:pic>
    </p:spTree>
    <p:extLst>
      <p:ext uri="{BB962C8B-B14F-4D97-AF65-F5344CB8AC3E}">
        <p14:creationId xmlns:p14="http://schemas.microsoft.com/office/powerpoint/2010/main" val="101813071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pPr marL="0" lvl="1" indent="0" algn="ctr">
              <a:buNone/>
            </a:pPr>
            <a:r>
              <a:rPr lang="en-US">
                <a:latin typeface="Georgia"/>
              </a:rPr>
              <a:t>Kiwanis partners bring value to your club by providing services and products that enhance our service and work in the community.</a:t>
            </a:r>
          </a:p>
          <a:p>
            <a:pPr marL="0" lvl="1" indent="0">
              <a:buNone/>
            </a:pPr>
            <a:endParaRPr lang="en-US">
              <a:latin typeface="Georgia" panose="02040502050405020303" pitchFamily="18" charset="0"/>
            </a:endParaRPr>
          </a:p>
          <a:p>
            <a:pPr marL="0" lvl="1" indent="0" algn="ctr">
              <a:buNone/>
            </a:pPr>
            <a:r>
              <a:rPr lang="en-US" b="1">
                <a:latin typeface="Georgia"/>
              </a:rPr>
              <a:t>kiwanis.org/partners</a:t>
            </a:r>
            <a:endParaRPr lang="en-US" b="1"/>
          </a:p>
          <a:p>
            <a:pPr lvl="1">
              <a:buNone/>
            </a:pPr>
            <a:endParaRPr lang="en-US">
              <a:latin typeface="Georgia" panose="02040502050405020303" pitchFamily="18" charset="0"/>
            </a:endParaRPr>
          </a:p>
        </p:txBody>
      </p:sp>
      <p:sp>
        <p:nvSpPr>
          <p:cNvPr id="2" name="Title 1"/>
          <p:cNvSpPr>
            <a:spLocks noGrp="1"/>
          </p:cNvSpPr>
          <p:nvPr>
            <p:ph type="title"/>
          </p:nvPr>
        </p:nvSpPr>
        <p:spPr/>
        <p:txBody>
          <a:bodyPr/>
          <a:lstStyle/>
          <a:p>
            <a:r>
              <a:rPr lang="en-US"/>
              <a:t>Kiwanis partners</a:t>
            </a:r>
          </a:p>
        </p:txBody>
      </p:sp>
    </p:spTree>
    <p:extLst>
      <p:ext uri="{BB962C8B-B14F-4D97-AF65-F5344CB8AC3E}">
        <p14:creationId xmlns:p14="http://schemas.microsoft.com/office/powerpoint/2010/main" val="237812581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p:txBody>
          <a:bodyPr>
            <a:normAutofit/>
          </a:bodyPr>
          <a:lstStyle/>
          <a:p>
            <a:pPr lvl="1"/>
            <a:r>
              <a:rPr lang="en-US">
                <a:latin typeface="Georgia"/>
              </a:rPr>
              <a:t>District midyear conference.</a:t>
            </a:r>
            <a:endParaRPr lang="en-US">
              <a:latin typeface="Georgia" panose="02040502050405020303" pitchFamily="18" charset="0"/>
            </a:endParaRPr>
          </a:p>
          <a:p>
            <a:pPr lvl="1"/>
            <a:r>
              <a:rPr lang="en-US">
                <a:latin typeface="Georgia"/>
              </a:rPr>
              <a:t>District convention.</a:t>
            </a:r>
            <a:endParaRPr lang="en-US">
              <a:latin typeface="Georgia" panose="02040502050405020303" pitchFamily="18" charset="0"/>
            </a:endParaRPr>
          </a:p>
          <a:p>
            <a:pPr lvl="1"/>
            <a:r>
              <a:rPr lang="en-US">
                <a:latin typeface="Georgia"/>
              </a:rPr>
              <a:t>Kiwanis International convention.</a:t>
            </a:r>
            <a:endParaRPr lang="en-US">
              <a:latin typeface="Georgia" panose="02040502050405020303" pitchFamily="18" charset="0"/>
            </a:endParaRPr>
          </a:p>
          <a:p>
            <a:pPr lvl="1"/>
            <a:r>
              <a:rPr lang="en-US">
                <a:latin typeface="Georgia"/>
              </a:rPr>
              <a:t>Key Club International convention.</a:t>
            </a:r>
            <a:endParaRPr lang="en-US">
              <a:latin typeface="Georgia" panose="02040502050405020303" pitchFamily="18" charset="0"/>
            </a:endParaRPr>
          </a:p>
          <a:p>
            <a:pPr lvl="1"/>
            <a:r>
              <a:rPr lang="en-US">
                <a:latin typeface="Georgia"/>
              </a:rPr>
              <a:t>Circle K International convention.</a:t>
            </a:r>
            <a:endParaRPr lang="en-US">
              <a:latin typeface="Georgia" panose="02040502050405020303" pitchFamily="18" charset="0"/>
            </a:endParaRPr>
          </a:p>
          <a:p>
            <a:pPr lvl="1">
              <a:buNone/>
            </a:pPr>
            <a:endParaRPr lang="en-US">
              <a:latin typeface="Georgia" panose="02040502050405020303" pitchFamily="18" charset="0"/>
            </a:endParaRPr>
          </a:p>
          <a:p>
            <a:endParaRPr lang="en-US" sz="2800">
              <a:latin typeface="Georgia" panose="02040502050405020303" pitchFamily="18" charset="0"/>
            </a:endParaRPr>
          </a:p>
        </p:txBody>
      </p:sp>
      <p:sp>
        <p:nvSpPr>
          <p:cNvPr id="4" name="Title 3"/>
          <p:cNvSpPr>
            <a:spLocks noGrp="1"/>
          </p:cNvSpPr>
          <p:nvPr>
            <p:ph type="title"/>
          </p:nvPr>
        </p:nvSpPr>
        <p:spPr/>
        <p:txBody>
          <a:bodyPr/>
          <a:lstStyle/>
          <a:p>
            <a:r>
              <a:rPr lang="en-US"/>
              <a:t>Conventions</a:t>
            </a:r>
          </a:p>
        </p:txBody>
      </p:sp>
    </p:spTree>
    <p:extLst>
      <p:ext uri="{BB962C8B-B14F-4D97-AF65-F5344CB8AC3E}">
        <p14:creationId xmlns:p14="http://schemas.microsoft.com/office/powerpoint/2010/main" val="429105142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br>
              <a:rPr lang="en-US" sz="3675"/>
            </a:br>
            <a:r>
              <a:rPr lang="en-US" sz="3675"/>
              <a:t>Questions?</a:t>
            </a:r>
            <a:br>
              <a:rPr lang="en-US"/>
            </a:br>
            <a:endParaRPr lang="en-US"/>
          </a:p>
        </p:txBody>
      </p:sp>
    </p:spTree>
    <p:extLst>
      <p:ext uri="{BB962C8B-B14F-4D97-AF65-F5344CB8AC3E}">
        <p14:creationId xmlns:p14="http://schemas.microsoft.com/office/powerpoint/2010/main" val="391623872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p:txBody>
          <a:bodyPr/>
          <a:lstStyle/>
          <a:p>
            <a:r>
              <a:rPr lang="en-US">
                <a:latin typeface="Georgia" panose="02040502050405020303" pitchFamily="18" charset="0"/>
              </a:rPr>
              <a:t>Contact information:</a:t>
            </a:r>
          </a:p>
          <a:p>
            <a:pPr lvl="1"/>
            <a:r>
              <a:rPr lang="en-US" sz="3200">
                <a:highlight>
                  <a:srgbClr val="FFFF00"/>
                </a:highlight>
                <a:latin typeface="Georgia" panose="02040502050405020303" pitchFamily="18" charset="0"/>
              </a:rPr>
              <a:t>(who to contact for more info)</a:t>
            </a:r>
          </a:p>
          <a:p>
            <a:r>
              <a:rPr lang="en-US">
                <a:latin typeface="Georgia" panose="02040502050405020303" pitchFamily="18" charset="0"/>
              </a:rPr>
              <a:t>Our next meeting:</a:t>
            </a:r>
          </a:p>
          <a:p>
            <a:pPr lvl="1"/>
            <a:r>
              <a:rPr lang="en-US" sz="3200">
                <a:highlight>
                  <a:srgbClr val="FFFF00"/>
                </a:highlight>
                <a:latin typeface="Georgia" panose="02040502050405020303" pitchFamily="18" charset="0"/>
              </a:rPr>
              <a:t>(Fill in time and date)</a:t>
            </a:r>
          </a:p>
          <a:p>
            <a:endParaRPr lang="en-US"/>
          </a:p>
        </p:txBody>
      </p:sp>
      <p:sp>
        <p:nvSpPr>
          <p:cNvPr id="3" name="Title 2"/>
          <p:cNvSpPr>
            <a:spLocks noGrp="1"/>
          </p:cNvSpPr>
          <p:nvPr>
            <p:ph type="title"/>
          </p:nvPr>
        </p:nvSpPr>
        <p:spPr/>
        <p:txBody>
          <a:bodyPr/>
          <a:lstStyle/>
          <a:p>
            <a:r>
              <a:rPr lang="en-US"/>
              <a:t>Wrapping it up	</a:t>
            </a:r>
          </a:p>
        </p:txBody>
      </p:sp>
    </p:spTree>
    <p:extLst>
      <p:ext uri="{BB962C8B-B14F-4D97-AF65-F5344CB8AC3E}">
        <p14:creationId xmlns:p14="http://schemas.microsoft.com/office/powerpoint/2010/main" val="1835846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body" idx="1"/>
          </p:nvPr>
        </p:nvSpPr>
        <p:spPr>
          <a:xfrm>
            <a:off x="838201" y="2190749"/>
            <a:ext cx="7848599" cy="1447801"/>
          </a:xfrm>
        </p:spPr>
        <p:txBody>
          <a:bodyPr>
            <a:normAutofit fontScale="92500"/>
          </a:bodyPr>
          <a:lstStyle/>
          <a:p>
            <a:pPr marL="203200" indent="0">
              <a:buNone/>
            </a:pPr>
            <a:r>
              <a:rPr lang="en-US">
                <a:latin typeface="Georgia" panose="02040502050405020303" pitchFamily="18" charset="0"/>
              </a:rPr>
              <a:t>We hope you will enjoy being a part of our club and serving the children of the world. </a:t>
            </a:r>
          </a:p>
        </p:txBody>
      </p:sp>
      <p:sp>
        <p:nvSpPr>
          <p:cNvPr id="4" name="Title 3"/>
          <p:cNvSpPr>
            <a:spLocks noGrp="1"/>
          </p:cNvSpPr>
          <p:nvPr>
            <p:ph type="title"/>
          </p:nvPr>
        </p:nvSpPr>
        <p:spPr/>
        <p:txBody>
          <a:bodyPr/>
          <a:lstStyle/>
          <a:p>
            <a:r>
              <a:rPr lang="en-US"/>
              <a:t>Thank you for attending!</a:t>
            </a:r>
          </a:p>
        </p:txBody>
      </p:sp>
    </p:spTree>
    <p:extLst>
      <p:ext uri="{BB962C8B-B14F-4D97-AF65-F5344CB8AC3E}">
        <p14:creationId xmlns:p14="http://schemas.microsoft.com/office/powerpoint/2010/main" val="1666175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Who we are</a:t>
            </a:r>
          </a:p>
        </p:txBody>
      </p:sp>
      <p:sp>
        <p:nvSpPr>
          <p:cNvPr id="126979" name="Rectangle 3"/>
          <p:cNvSpPr>
            <a:spLocks noGrp="1" noChangeArrowheads="1"/>
          </p:cNvSpPr>
          <p:nvPr>
            <p:ph type="body" idx="1"/>
          </p:nvPr>
        </p:nvSpPr>
        <p:spPr>
          <a:xfrm>
            <a:off x="152401" y="1314451"/>
            <a:ext cx="8839200" cy="3280172"/>
          </a:xfrm>
        </p:spPr>
        <p:txBody>
          <a:bodyPr/>
          <a:lstStyle/>
          <a:p>
            <a:pPr marL="203200" indent="0" algn="ctr">
              <a:buNone/>
            </a:pPr>
            <a:r>
              <a:rPr lang="en-US" sz="2800" b="1">
                <a:latin typeface="Georgia"/>
              </a:rPr>
              <a:t>Defining statement</a:t>
            </a:r>
            <a:endParaRPr lang="en-US" sz="2800" u="sng">
              <a:latin typeface="Georgia" panose="02040502050405020303" pitchFamily="18" charset="0"/>
            </a:endParaRPr>
          </a:p>
          <a:p>
            <a:pPr marL="203200" indent="0" algn="ctr">
              <a:buNone/>
            </a:pPr>
            <a:r>
              <a:rPr lang="en-US" sz="2800">
                <a:latin typeface="Georgia"/>
              </a:rPr>
              <a:t>Kiwanis is a global organization of volunteers dedicated to improving the world one child and one community at a time.</a:t>
            </a:r>
            <a:endParaRPr lang="en-US" sz="2800" b="1">
              <a:latin typeface="Georgia"/>
            </a:endParaRPr>
          </a:p>
          <a:p>
            <a:pPr>
              <a:buFontTx/>
              <a:buNone/>
            </a:pPr>
            <a:endParaRPr lang="en-US" sz="1600">
              <a:latin typeface="Georgia" panose="02040502050405020303" pitchFamily="18" charset="0"/>
            </a:endParaRPr>
          </a:p>
        </p:txBody>
      </p:sp>
    </p:spTree>
    <p:extLst>
      <p:ext uri="{BB962C8B-B14F-4D97-AF65-F5344CB8AC3E}">
        <p14:creationId xmlns:p14="http://schemas.microsoft.com/office/powerpoint/2010/main" val="232510701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838201" y="1314451"/>
            <a:ext cx="7848599" cy="3280172"/>
          </a:xfrm>
        </p:spPr>
        <p:txBody>
          <a:bodyPr>
            <a:noAutofit/>
          </a:bodyPr>
          <a:lstStyle/>
          <a:p>
            <a:pPr>
              <a:spcBef>
                <a:spcPts val="0"/>
              </a:spcBef>
            </a:pPr>
            <a:r>
              <a:rPr lang="en-US" sz="2800" b="1">
                <a:latin typeface="Garamond"/>
              </a:rPr>
              <a:t>Our motto</a:t>
            </a:r>
            <a:r>
              <a:rPr lang="en-US" sz="2800">
                <a:latin typeface="Garamond"/>
              </a:rPr>
              <a:t>: Serving the children of the world. </a:t>
            </a:r>
          </a:p>
          <a:p>
            <a:pPr>
              <a:spcBef>
                <a:spcPts val="0"/>
              </a:spcBef>
            </a:pPr>
            <a:endParaRPr lang="en-US" sz="2800"/>
          </a:p>
          <a:p>
            <a:pPr>
              <a:spcBef>
                <a:spcPts val="0"/>
              </a:spcBef>
            </a:pPr>
            <a:r>
              <a:rPr lang="en-US" sz="2800" b="1">
                <a:latin typeface="Garamond"/>
              </a:rPr>
              <a:t>What do we do?</a:t>
            </a:r>
          </a:p>
          <a:p>
            <a:pPr>
              <a:spcBef>
                <a:spcPts val="0"/>
              </a:spcBef>
            </a:pPr>
            <a:r>
              <a:rPr lang="en-US" sz="2800">
                <a:latin typeface="Garamond"/>
              </a:rPr>
              <a:t>Each year, Kiwanis clubs around the world: </a:t>
            </a:r>
          </a:p>
          <a:p>
            <a:pPr marL="457200" indent="-457200">
              <a:spcBef>
                <a:spcPts val="0"/>
              </a:spcBef>
              <a:buFont typeface="Arial" panose="020B0604020202020204" pitchFamily="34" charset="0"/>
              <a:buChar char="•"/>
            </a:pPr>
            <a:r>
              <a:rPr lang="en-US" sz="2800">
                <a:latin typeface="Garamond"/>
              </a:rPr>
              <a:t>Conduct more than 1.3 million service projects.</a:t>
            </a:r>
          </a:p>
          <a:p>
            <a:pPr marL="457200" indent="-457200">
              <a:spcBef>
                <a:spcPts val="0"/>
              </a:spcBef>
              <a:buFont typeface="Arial" panose="020B0604020202020204" pitchFamily="34" charset="0"/>
              <a:buChar char="•"/>
            </a:pPr>
            <a:r>
              <a:rPr lang="en-US" sz="2800">
                <a:latin typeface="Garamond"/>
              </a:rPr>
              <a:t>Devote more than 7.7 million hours to service.</a:t>
            </a:r>
          </a:p>
          <a:p>
            <a:pPr marL="457200" indent="-457200">
              <a:spcBef>
                <a:spcPts val="0"/>
              </a:spcBef>
              <a:buFont typeface="Arial" panose="020B0604020202020204" pitchFamily="34" charset="0"/>
              <a:buChar char="•"/>
            </a:pPr>
            <a:r>
              <a:rPr lang="en-US" sz="2800">
                <a:latin typeface="Garamond"/>
              </a:rPr>
              <a:t>Raise more than US$390 million.</a:t>
            </a:r>
          </a:p>
          <a:p>
            <a:pPr>
              <a:spcBef>
                <a:spcPts val="0"/>
              </a:spcBef>
            </a:pPr>
            <a:endParaRPr lang="en-US" sz="2800"/>
          </a:p>
          <a:p>
            <a:pPr>
              <a:spcBef>
                <a:spcPts val="0"/>
              </a:spcBef>
            </a:pPr>
            <a:endParaRPr lang="en-US" sz="2800"/>
          </a:p>
          <a:p>
            <a:pPr>
              <a:spcBef>
                <a:spcPts val="0"/>
              </a:spcBef>
            </a:pPr>
            <a:r>
              <a:rPr lang="en-US" sz="2800">
                <a:latin typeface="Garamond"/>
              </a:rPr>
              <a:t> </a:t>
            </a:r>
          </a:p>
          <a:p>
            <a:pPr>
              <a:spcBef>
                <a:spcPts val="0"/>
              </a:spcBef>
            </a:pPr>
            <a:endParaRPr lang="en-US" sz="2800"/>
          </a:p>
          <a:p>
            <a:pPr>
              <a:spcBef>
                <a:spcPts val="0"/>
              </a:spcBef>
            </a:pPr>
            <a:endParaRPr lang="en-US" sz="2800"/>
          </a:p>
        </p:txBody>
      </p:sp>
      <p:sp>
        <p:nvSpPr>
          <p:cNvPr id="2" name="Title 1"/>
          <p:cNvSpPr>
            <a:spLocks noGrp="1"/>
          </p:cNvSpPr>
          <p:nvPr>
            <p:ph type="title"/>
          </p:nvPr>
        </p:nvSpPr>
        <p:spPr>
          <a:xfrm>
            <a:off x="1371600" y="285750"/>
            <a:ext cx="7086600" cy="634603"/>
          </a:xfrm>
        </p:spPr>
        <p:txBody>
          <a:bodyPr/>
          <a:lstStyle/>
          <a:p>
            <a:r>
              <a:rPr lang="en-US"/>
              <a:t>Who we are</a:t>
            </a:r>
          </a:p>
        </p:txBody>
      </p:sp>
    </p:spTree>
    <p:extLst>
      <p:ext uri="{BB962C8B-B14F-4D97-AF65-F5344CB8AC3E}">
        <p14:creationId xmlns:p14="http://schemas.microsoft.com/office/powerpoint/2010/main" val="255281513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838201" y="1272778"/>
            <a:ext cx="8000999" cy="3280172"/>
          </a:xfrm>
        </p:spPr>
        <p:txBody>
          <a:bodyPr>
            <a:noAutofit/>
          </a:bodyPr>
          <a:lstStyle/>
          <a:p>
            <a:pPr>
              <a:buNone/>
            </a:pPr>
            <a:r>
              <a:rPr lang="en-US" sz="2400" b="1">
                <a:latin typeface="Georgia" panose="02040502050405020303" pitchFamily="18" charset="0"/>
              </a:rPr>
              <a:t>Why are we here?</a:t>
            </a:r>
          </a:p>
          <a:p>
            <a:pPr>
              <a:buNone/>
            </a:pPr>
            <a:r>
              <a:rPr lang="en-US" sz="2400">
                <a:latin typeface="Georgia"/>
              </a:rPr>
              <a:t>To improve lives through fellowship in service worldwide.</a:t>
            </a:r>
          </a:p>
          <a:p>
            <a:pPr>
              <a:buNone/>
            </a:pPr>
            <a:endParaRPr lang="en-US" sz="1000">
              <a:latin typeface="Georgia" panose="02040502050405020303" pitchFamily="18" charset="0"/>
            </a:endParaRPr>
          </a:p>
          <a:p>
            <a:pPr>
              <a:buNone/>
            </a:pPr>
            <a:r>
              <a:rPr lang="en-US" sz="2400" b="1">
                <a:latin typeface="Georgia" panose="02040502050405020303" pitchFamily="18" charset="0"/>
              </a:rPr>
              <a:t>Where are we?</a:t>
            </a:r>
          </a:p>
          <a:p>
            <a:pPr>
              <a:buNone/>
            </a:pPr>
            <a:r>
              <a:rPr lang="en-US" sz="2400">
                <a:latin typeface="Georgia"/>
              </a:rPr>
              <a:t>More than 7,100 clubs in 85 nations and geographic areas.</a:t>
            </a:r>
            <a:endParaRPr lang="en-US" sz="2400">
              <a:latin typeface="Georgia" panose="02040502050405020303" pitchFamily="18" charset="0"/>
            </a:endParaRPr>
          </a:p>
          <a:p>
            <a:pPr>
              <a:buNone/>
            </a:pPr>
            <a:endParaRPr lang="en-US" sz="1000" b="1">
              <a:latin typeface="Georgia"/>
            </a:endParaRPr>
          </a:p>
          <a:p>
            <a:pPr>
              <a:buNone/>
            </a:pPr>
            <a:r>
              <a:rPr lang="en-US" sz="2400" b="1">
                <a:latin typeface="Georgia"/>
              </a:rPr>
              <a:t>When was Kiwanis founded?</a:t>
            </a:r>
          </a:p>
          <a:p>
            <a:r>
              <a:rPr lang="en-US" sz="2400">
                <a:latin typeface="Georgia"/>
              </a:rPr>
              <a:t>In 1915 in Detroit, Michigan, U.S.</a:t>
            </a:r>
            <a:endParaRPr lang="en-US" sz="2400">
              <a:latin typeface="Georgia" panose="02040502050405020303" pitchFamily="18" charset="0"/>
            </a:endParaRPr>
          </a:p>
          <a:p>
            <a:pPr>
              <a:buNone/>
            </a:pPr>
            <a:endParaRPr lang="en-US" sz="1200">
              <a:latin typeface="Georgia" panose="02040502050405020303" pitchFamily="18" charset="0"/>
            </a:endParaRPr>
          </a:p>
        </p:txBody>
      </p:sp>
      <p:sp>
        <p:nvSpPr>
          <p:cNvPr id="2" name="Title 1"/>
          <p:cNvSpPr>
            <a:spLocks noGrp="1"/>
          </p:cNvSpPr>
          <p:nvPr>
            <p:ph type="title"/>
          </p:nvPr>
        </p:nvSpPr>
        <p:spPr/>
        <p:txBody>
          <a:bodyPr/>
          <a:lstStyle/>
          <a:p>
            <a:r>
              <a:rPr lang="en-US"/>
              <a:t>Who we are</a:t>
            </a:r>
          </a:p>
        </p:txBody>
      </p:sp>
    </p:spTree>
    <p:extLst>
      <p:ext uri="{BB962C8B-B14F-4D97-AF65-F5344CB8AC3E}">
        <p14:creationId xmlns:p14="http://schemas.microsoft.com/office/powerpoint/2010/main" val="423289337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idx="1"/>
          </p:nvPr>
        </p:nvSpPr>
        <p:spPr>
          <a:xfrm>
            <a:off x="838200" y="1485900"/>
            <a:ext cx="7848599" cy="3280172"/>
          </a:xfrm>
        </p:spPr>
        <p:txBody>
          <a:bodyPr>
            <a:normAutofit/>
          </a:bodyPr>
          <a:lstStyle/>
          <a:p>
            <a:pPr>
              <a:buNone/>
            </a:pPr>
            <a:endParaRPr lang="en-US" sz="2400"/>
          </a:p>
          <a:p>
            <a:pPr>
              <a:buNone/>
            </a:pPr>
            <a:endParaRPr lang="en-US" sz="1500"/>
          </a:p>
          <a:p>
            <a:pPr>
              <a:buNone/>
            </a:pPr>
            <a:endParaRPr lang="en-US"/>
          </a:p>
          <a:p>
            <a:pPr marL="1323975" lvl="2"/>
            <a:endParaRPr lang="en-US"/>
          </a:p>
          <a:p>
            <a:pPr marL="0" lvl="2" indent="0">
              <a:buNone/>
            </a:pPr>
            <a:r>
              <a:rPr lang="en-US" sz="2400"/>
              <a:t> </a:t>
            </a:r>
          </a:p>
          <a:p>
            <a:pPr marL="44054" lvl="2" indent="-44054"/>
            <a:endParaRPr lang="en-US" sz="2400"/>
          </a:p>
          <a:p>
            <a:endParaRPr lang="en-US"/>
          </a:p>
        </p:txBody>
      </p:sp>
      <p:sp>
        <p:nvSpPr>
          <p:cNvPr id="5" name="Title 4"/>
          <p:cNvSpPr>
            <a:spLocks noGrp="1"/>
          </p:cNvSpPr>
          <p:nvPr>
            <p:ph type="title"/>
          </p:nvPr>
        </p:nvSpPr>
        <p:spPr/>
        <p:txBody>
          <a:bodyPr/>
          <a:lstStyle/>
          <a:p>
            <a:r>
              <a:rPr lang="en-US">
                <a:latin typeface="+mj-lt"/>
              </a:rPr>
              <a:t>Kiwanis structure</a:t>
            </a:r>
          </a:p>
        </p:txBody>
      </p:sp>
      <p:pic>
        <p:nvPicPr>
          <p:cNvPr id="8" name="Picture 7" descr="club_level_BLOCK_ONLY.png"/>
          <p:cNvPicPr>
            <a:picLocks noChangeAspect="1"/>
          </p:cNvPicPr>
          <p:nvPr/>
        </p:nvPicPr>
        <p:blipFill>
          <a:blip r:embed="rId3" cstate="print"/>
          <a:stretch>
            <a:fillRect/>
          </a:stretch>
        </p:blipFill>
        <p:spPr>
          <a:xfrm>
            <a:off x="2514600" y="1510023"/>
            <a:ext cx="1039691" cy="983063"/>
          </a:xfrm>
          <a:prstGeom prst="rect">
            <a:avLst/>
          </a:prstGeom>
        </p:spPr>
      </p:pic>
      <p:pic>
        <p:nvPicPr>
          <p:cNvPr id="9" name="Picture 8" descr="division_level_BLOCK_ONLY.png"/>
          <p:cNvPicPr>
            <a:picLocks noChangeAspect="1"/>
          </p:cNvPicPr>
          <p:nvPr/>
        </p:nvPicPr>
        <p:blipFill>
          <a:blip r:embed="rId4" cstate="print"/>
          <a:stretch>
            <a:fillRect/>
          </a:stretch>
        </p:blipFill>
        <p:spPr>
          <a:xfrm>
            <a:off x="6885109" y="1478367"/>
            <a:ext cx="1039691" cy="980798"/>
          </a:xfrm>
          <a:prstGeom prst="rect">
            <a:avLst/>
          </a:prstGeom>
        </p:spPr>
      </p:pic>
      <p:pic>
        <p:nvPicPr>
          <p:cNvPr id="10" name="Picture 9" descr="dictrict_level_BLOCK_ONLY.png"/>
          <p:cNvPicPr>
            <a:picLocks noChangeAspect="1"/>
          </p:cNvPicPr>
          <p:nvPr/>
        </p:nvPicPr>
        <p:blipFill>
          <a:blip r:embed="rId5" cstate="print"/>
          <a:stretch>
            <a:fillRect/>
          </a:stretch>
        </p:blipFill>
        <p:spPr>
          <a:xfrm>
            <a:off x="2567555" y="3437770"/>
            <a:ext cx="1168803" cy="1010244"/>
          </a:xfrm>
          <a:prstGeom prst="rect">
            <a:avLst/>
          </a:prstGeom>
        </p:spPr>
      </p:pic>
      <p:pic>
        <p:nvPicPr>
          <p:cNvPr id="11" name="Picture 10" descr="International level_BLOCK_ONLY.png"/>
          <p:cNvPicPr>
            <a:picLocks noChangeAspect="1"/>
          </p:cNvPicPr>
          <p:nvPr/>
        </p:nvPicPr>
        <p:blipFill>
          <a:blip r:embed="rId6" cstate="print"/>
          <a:stretch>
            <a:fillRect/>
          </a:stretch>
        </p:blipFill>
        <p:spPr>
          <a:xfrm>
            <a:off x="6969904" y="3257550"/>
            <a:ext cx="1208250" cy="1143000"/>
          </a:xfrm>
          <a:prstGeom prst="rect">
            <a:avLst/>
          </a:prstGeom>
        </p:spPr>
      </p:pic>
      <p:sp>
        <p:nvSpPr>
          <p:cNvPr id="12" name="TextBox 11"/>
          <p:cNvSpPr txBox="1"/>
          <p:nvPr/>
        </p:nvSpPr>
        <p:spPr>
          <a:xfrm>
            <a:off x="1219200" y="1683016"/>
            <a:ext cx="1085850" cy="285750"/>
          </a:xfrm>
          <a:prstGeom prst="rect">
            <a:avLst/>
          </a:prstGeom>
        </p:spPr>
        <p:txBody>
          <a:bodyPr vert="horz" wrap="square" lIns="68580" tIns="34290" rIns="68580" bIns="34290" rtlCol="0">
            <a:noAutofit/>
          </a:bodyPr>
          <a:lstStyle/>
          <a:p>
            <a:pPr algn="l"/>
            <a:r>
              <a:rPr lang="en-US" sz="2400">
                <a:latin typeface="Georgia" panose="02040502050405020303" pitchFamily="18" charset="0"/>
              </a:rPr>
              <a:t>Club</a:t>
            </a:r>
          </a:p>
        </p:txBody>
      </p:sp>
      <p:sp>
        <p:nvSpPr>
          <p:cNvPr id="13" name="TextBox 12"/>
          <p:cNvSpPr txBox="1"/>
          <p:nvPr/>
        </p:nvSpPr>
        <p:spPr>
          <a:xfrm>
            <a:off x="4914900" y="1858680"/>
            <a:ext cx="1343025" cy="285750"/>
          </a:xfrm>
          <a:prstGeom prst="rect">
            <a:avLst/>
          </a:prstGeom>
        </p:spPr>
        <p:txBody>
          <a:bodyPr vert="horz" wrap="square" lIns="68580" tIns="34290" rIns="68580" bIns="34290" rtlCol="0">
            <a:noAutofit/>
          </a:bodyPr>
          <a:lstStyle/>
          <a:p>
            <a:pPr algn="l"/>
            <a:r>
              <a:rPr lang="en-US" sz="2400">
                <a:latin typeface="Georgia" panose="02040502050405020303" pitchFamily="18" charset="0"/>
              </a:rPr>
              <a:t>Division</a:t>
            </a:r>
          </a:p>
        </p:txBody>
      </p:sp>
      <p:sp>
        <p:nvSpPr>
          <p:cNvPr id="14" name="TextBox 13"/>
          <p:cNvSpPr txBox="1"/>
          <p:nvPr/>
        </p:nvSpPr>
        <p:spPr>
          <a:xfrm>
            <a:off x="1171576" y="3314700"/>
            <a:ext cx="1168802" cy="285750"/>
          </a:xfrm>
          <a:prstGeom prst="rect">
            <a:avLst/>
          </a:prstGeom>
        </p:spPr>
        <p:txBody>
          <a:bodyPr vert="horz" wrap="square" lIns="68580" tIns="34290" rIns="68580" bIns="34290" rtlCol="0">
            <a:noAutofit/>
          </a:bodyPr>
          <a:lstStyle/>
          <a:p>
            <a:pPr algn="l"/>
            <a:r>
              <a:rPr lang="en-US" sz="2400">
                <a:latin typeface="Georgia" panose="02040502050405020303" pitchFamily="18" charset="0"/>
              </a:rPr>
              <a:t>District</a:t>
            </a:r>
          </a:p>
        </p:txBody>
      </p:sp>
      <p:sp>
        <p:nvSpPr>
          <p:cNvPr id="15" name="TextBox 14"/>
          <p:cNvSpPr txBox="1"/>
          <p:nvPr/>
        </p:nvSpPr>
        <p:spPr>
          <a:xfrm>
            <a:off x="4926592" y="3206672"/>
            <a:ext cx="2126334" cy="514350"/>
          </a:xfrm>
          <a:prstGeom prst="rect">
            <a:avLst/>
          </a:prstGeom>
        </p:spPr>
        <p:txBody>
          <a:bodyPr vert="horz" wrap="square" lIns="68580" tIns="34290" rIns="68580" bIns="34290" rtlCol="0">
            <a:noAutofit/>
          </a:bodyPr>
          <a:lstStyle/>
          <a:p>
            <a:pPr algn="l"/>
            <a:r>
              <a:rPr lang="en-US" sz="2400">
                <a:latin typeface="Georgia" panose="02040502050405020303" pitchFamily="18" charset="0"/>
              </a:rPr>
              <a:t>Kiwanis International</a:t>
            </a:r>
          </a:p>
        </p:txBody>
      </p:sp>
    </p:spTree>
    <p:extLst>
      <p:ext uri="{BB962C8B-B14F-4D97-AF65-F5344CB8AC3E}">
        <p14:creationId xmlns:p14="http://schemas.microsoft.com/office/powerpoint/2010/main" val="320013844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Text Box 3"/>
          <p:cNvSpPr txBox="1">
            <a:spLocks noChangeArrowheads="1"/>
          </p:cNvSpPr>
          <p:nvPr/>
        </p:nvSpPr>
        <p:spPr bwMode="auto">
          <a:xfrm>
            <a:off x="1600200" y="1775222"/>
            <a:ext cx="4572000" cy="253916"/>
          </a:xfrm>
          <a:prstGeom prst="rect">
            <a:avLst/>
          </a:prstGeom>
          <a:noFill/>
          <a:ln w="9525">
            <a:noFill/>
            <a:miter lim="800000"/>
            <a:headEnd/>
            <a:tailEnd/>
          </a:ln>
          <a:effectLst/>
        </p:spPr>
        <p:txBody>
          <a:bodyPr>
            <a:spAutoFit/>
          </a:bodyPr>
          <a:lstStyle/>
          <a:p>
            <a:endParaRPr lang="en-US" sz="1050">
              <a:solidFill>
                <a:schemeClr val="bg1"/>
              </a:solidFill>
              <a:latin typeface="Palatino" pitchFamily="18" charset="0"/>
            </a:endParaRPr>
          </a:p>
        </p:txBody>
      </p:sp>
      <p:sp>
        <p:nvSpPr>
          <p:cNvPr id="5" name="Content Placeholder 4"/>
          <p:cNvSpPr>
            <a:spLocks noGrp="1"/>
          </p:cNvSpPr>
          <p:nvPr>
            <p:ph type="body" idx="1"/>
          </p:nvPr>
        </p:nvSpPr>
        <p:spPr>
          <a:xfrm>
            <a:off x="2743200" y="1379026"/>
            <a:ext cx="5943600" cy="3470673"/>
          </a:xfrm>
        </p:spPr>
        <p:txBody>
          <a:bodyPr/>
          <a:lstStyle/>
          <a:p>
            <a:pPr>
              <a:lnSpc>
                <a:spcPct val="90000"/>
              </a:lnSpc>
              <a:spcBef>
                <a:spcPct val="20000"/>
              </a:spcBef>
              <a:spcAft>
                <a:spcPts val="900"/>
              </a:spcAft>
              <a:buFont typeface="Wingdings" panose="05000000000000000000" pitchFamily="2" charset="2"/>
              <a:buChar char="§"/>
            </a:pPr>
            <a:r>
              <a:rPr lang="en-US" sz="2800">
                <a:latin typeface="Georgia" panose="02040502050405020303" pitchFamily="18" charset="0"/>
              </a:rPr>
              <a:t>Kiwanis Club of </a:t>
            </a:r>
            <a:r>
              <a:rPr lang="en-US" sz="2800">
                <a:highlight>
                  <a:srgbClr val="FFFF00"/>
                </a:highlight>
                <a:latin typeface="Georgia" panose="02040502050405020303" pitchFamily="18" charset="0"/>
              </a:rPr>
              <a:t>NAME</a:t>
            </a:r>
            <a:r>
              <a:rPr lang="en-US" sz="2800">
                <a:latin typeface="Georgia" panose="02040502050405020303" pitchFamily="18" charset="0"/>
              </a:rPr>
              <a:t> </a:t>
            </a:r>
          </a:p>
          <a:p>
            <a:pPr>
              <a:lnSpc>
                <a:spcPct val="90000"/>
              </a:lnSpc>
              <a:spcBef>
                <a:spcPct val="20000"/>
              </a:spcBef>
              <a:spcAft>
                <a:spcPts val="900"/>
              </a:spcAft>
              <a:buFont typeface="Wingdings" panose="05000000000000000000" pitchFamily="2" charset="2"/>
              <a:buChar char="§"/>
            </a:pPr>
            <a:r>
              <a:rPr lang="en-US" sz="2800">
                <a:latin typeface="Georgia" panose="02040502050405020303" pitchFamily="18" charset="0"/>
              </a:rPr>
              <a:t>Charter </a:t>
            </a:r>
            <a:r>
              <a:rPr lang="en-US" sz="2800" err="1">
                <a:latin typeface="Georgia" panose="02040502050405020303" pitchFamily="18" charset="0"/>
              </a:rPr>
              <a:t>date:</a:t>
            </a:r>
            <a:r>
              <a:rPr lang="en-US" sz="2800" err="1">
                <a:highlight>
                  <a:srgbClr val="FFFF00"/>
                </a:highlight>
                <a:latin typeface="Georgia" panose="02040502050405020303" pitchFamily="18" charset="0"/>
              </a:rPr>
              <a:t>XXXXXX</a:t>
            </a:r>
            <a:endParaRPr lang="en-US" sz="2800">
              <a:highlight>
                <a:srgbClr val="FFFF00"/>
              </a:highlight>
              <a:latin typeface="Georgia" panose="02040502050405020303" pitchFamily="18" charset="0"/>
            </a:endParaRPr>
          </a:p>
          <a:p>
            <a:pPr>
              <a:lnSpc>
                <a:spcPct val="90000"/>
              </a:lnSpc>
              <a:spcBef>
                <a:spcPct val="20000"/>
              </a:spcBef>
              <a:spcAft>
                <a:spcPts val="900"/>
              </a:spcAft>
              <a:buFont typeface="Wingdings" panose="05000000000000000000" pitchFamily="2" charset="2"/>
              <a:buChar char="§"/>
            </a:pPr>
            <a:r>
              <a:rPr lang="en-US" sz="2800">
                <a:highlight>
                  <a:srgbClr val="FFFF00"/>
                </a:highlight>
                <a:latin typeface="Georgia" panose="02040502050405020303" pitchFamily="18" charset="0"/>
              </a:rPr>
              <a:t>Meeting day, time, and place</a:t>
            </a:r>
          </a:p>
          <a:p>
            <a:endParaRPr lang="en-US" sz="2800"/>
          </a:p>
          <a:p>
            <a:endParaRPr lang="en-US" sz="2800"/>
          </a:p>
        </p:txBody>
      </p:sp>
      <p:sp>
        <p:nvSpPr>
          <p:cNvPr id="4" name="Title 3"/>
          <p:cNvSpPr>
            <a:spLocks noGrp="1"/>
          </p:cNvSpPr>
          <p:nvPr>
            <p:ph type="title"/>
          </p:nvPr>
        </p:nvSpPr>
        <p:spPr/>
        <p:txBody>
          <a:bodyPr/>
          <a:lstStyle/>
          <a:p>
            <a:r>
              <a:rPr lang="en-US">
                <a:latin typeface="Garamond" panose="02020404030301010803" pitchFamily="18" charset="0"/>
              </a:rPr>
              <a:t>About our club</a:t>
            </a:r>
          </a:p>
        </p:txBody>
      </p:sp>
      <p:pic>
        <p:nvPicPr>
          <p:cNvPr id="3" name="Picture 2">
            <a:extLst>
              <a:ext uri="{FF2B5EF4-FFF2-40B4-BE49-F238E27FC236}">
                <a16:creationId xmlns:a16="http://schemas.microsoft.com/office/drawing/2014/main" id="{EA5C6147-A98A-4C7F-96FD-9261FAA766BD}"/>
              </a:ext>
            </a:extLst>
          </p:cNvPr>
          <p:cNvPicPr>
            <a:picLocks noChangeAspect="1"/>
          </p:cNvPicPr>
          <p:nvPr/>
        </p:nvPicPr>
        <p:blipFill>
          <a:blip r:embed="rId3"/>
          <a:stretch>
            <a:fillRect/>
          </a:stretch>
        </p:blipFill>
        <p:spPr>
          <a:xfrm>
            <a:off x="4533900" y="3312913"/>
            <a:ext cx="2119910" cy="1413273"/>
          </a:xfrm>
          <a:prstGeom prst="rect">
            <a:avLst/>
          </a:prstGeom>
        </p:spPr>
      </p:pic>
    </p:spTree>
    <p:extLst>
      <p:ext uri="{BB962C8B-B14F-4D97-AF65-F5344CB8AC3E}">
        <p14:creationId xmlns:p14="http://schemas.microsoft.com/office/powerpoint/2010/main" val="118396269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atin typeface="+mj-lt"/>
              </a:rPr>
              <a:t>Quick glance at our club</a:t>
            </a:r>
          </a:p>
        </p:txBody>
      </p:sp>
      <p:sp>
        <p:nvSpPr>
          <p:cNvPr id="3" name="Text Placeholder 2">
            <a:extLst>
              <a:ext uri="{FF2B5EF4-FFF2-40B4-BE49-F238E27FC236}">
                <a16:creationId xmlns:a16="http://schemas.microsoft.com/office/drawing/2014/main" id="{D957B4BF-43F1-4682-887D-E5776324BA4C}"/>
              </a:ext>
            </a:extLst>
          </p:cNvPr>
          <p:cNvSpPr>
            <a:spLocks noGrp="1"/>
          </p:cNvSpPr>
          <p:nvPr>
            <p:ph type="body" idx="1"/>
          </p:nvPr>
        </p:nvSpPr>
        <p:spPr>
          <a:xfrm>
            <a:off x="838201" y="1314451"/>
            <a:ext cx="7848599" cy="1485899"/>
          </a:xfrm>
        </p:spPr>
        <p:txBody>
          <a:bodyPr/>
          <a:lstStyle/>
          <a:p>
            <a:pPr>
              <a:buFont typeface="Wingdings" panose="05000000000000000000" pitchFamily="2" charset="2"/>
              <a:buChar char="§"/>
            </a:pPr>
            <a:r>
              <a:rPr lang="en-US" sz="2800">
                <a:highlight>
                  <a:srgbClr val="FFFF00"/>
                </a:highlight>
                <a:latin typeface="Georgia" panose="02040502050405020303" pitchFamily="18" charset="0"/>
              </a:rPr>
              <a:t>Add info about your club, such as committees, membership information, service projects, fundraisers, signature project, SLP sponsorships </a:t>
            </a:r>
          </a:p>
        </p:txBody>
      </p:sp>
    </p:spTree>
    <p:extLst>
      <p:ext uri="{BB962C8B-B14F-4D97-AF65-F5344CB8AC3E}">
        <p14:creationId xmlns:p14="http://schemas.microsoft.com/office/powerpoint/2010/main" val="1613113437"/>
      </p:ext>
    </p:extLst>
  </p:cSld>
  <p:clrMapOvr>
    <a:masterClrMapping/>
  </p:clrMapOvr>
</p:sld>
</file>

<file path=ppt/theme/theme1.xml><?xml version="1.0" encoding="utf-8"?>
<a:theme xmlns:a="http://schemas.openxmlformats.org/drawingml/2006/main" name="Kiwanis PP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25B008DCAFDD499AE1D17D06317D99" ma:contentTypeVersion="18" ma:contentTypeDescription="Create a new document." ma:contentTypeScope="" ma:versionID="bb294dd13a20878e7740e69f93df12e9">
  <xsd:schema xmlns:xsd="http://www.w3.org/2001/XMLSchema" xmlns:xs="http://www.w3.org/2001/XMLSchema" xmlns:p="http://schemas.microsoft.com/office/2006/metadata/properties" xmlns:ns2="9a441896-49b2-4e3b-9585-ad256bf5e304" xmlns:ns3="4ade548b-e066-4a27-8fa1-98c1fcc7d010" targetNamespace="http://schemas.microsoft.com/office/2006/metadata/properties" ma:root="true" ma:fieldsID="920099c9666566c700a1032c752d5125" ns2:_="" ns3:_="">
    <xsd:import namespace="9a441896-49b2-4e3b-9585-ad256bf5e304"/>
    <xsd:import namespace="4ade548b-e066-4a27-8fa1-98c1fcc7d01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441896-49b2-4e3b-9585-ad256bf5e30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84389d9a-e6ca-4338-ae47-7b712a2b8c5f}" ma:internalName="TaxCatchAll" ma:showField="CatchAllData" ma:web="9a441896-49b2-4e3b-9585-ad256bf5e30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de548b-e066-4a27-8fa1-98c1fcc7d010"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5082c5-51f8-46a4-bf5e-5f5c80b7f45f"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ade548b-e066-4a27-8fa1-98c1fcc7d010">
      <Terms xmlns="http://schemas.microsoft.com/office/infopath/2007/PartnerControls"/>
    </lcf76f155ced4ddcb4097134ff3c332f>
    <TaxCatchAll xmlns="9a441896-49b2-4e3b-9585-ad256bf5e304" xsi:nil="true"/>
  </documentManagement>
</p:properties>
</file>

<file path=customXml/itemProps1.xml><?xml version="1.0" encoding="utf-8"?>
<ds:datastoreItem xmlns:ds="http://schemas.openxmlformats.org/officeDocument/2006/customXml" ds:itemID="{D366C270-0912-4082-B2CB-86E80DB52420}">
  <ds:schemaRefs>
    <ds:schemaRef ds:uri="http://schemas.microsoft.com/sharepoint/v3/contenttype/forms"/>
  </ds:schemaRefs>
</ds:datastoreItem>
</file>

<file path=customXml/itemProps2.xml><?xml version="1.0" encoding="utf-8"?>
<ds:datastoreItem xmlns:ds="http://schemas.openxmlformats.org/officeDocument/2006/customXml" ds:itemID="{FE1BA07F-3416-4848-A4E2-B4E99286F955}">
  <ds:schemaRefs>
    <ds:schemaRef ds:uri="4ade548b-e066-4a27-8fa1-98c1fcc7d010"/>
    <ds:schemaRef ds:uri="9a441896-49b2-4e3b-9585-ad256bf5e3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FC7FC2E-2726-44C5-B4A7-15A60D854AA2}">
  <ds:schemaRefs>
    <ds:schemaRef ds:uri="http://schemas.openxmlformats.org/package/2006/metadata/core-properties"/>
    <ds:schemaRef ds:uri="http://purl.org/dc/terms/"/>
    <ds:schemaRef ds:uri="http://schemas.microsoft.com/office/2006/metadata/properties"/>
    <ds:schemaRef ds:uri="http://schemas.microsoft.com/office/infopath/2007/PartnerControls"/>
    <ds:schemaRef ds:uri="9a441896-49b2-4e3b-9585-ad256bf5e304"/>
    <ds:schemaRef ds:uri="http://www.w3.org/XML/1998/namespace"/>
    <ds:schemaRef ds:uri="http://purl.org/dc/elements/1.1/"/>
    <ds:schemaRef ds:uri="4ade548b-e066-4a27-8fa1-98c1fcc7d010"/>
    <ds:schemaRef ds:uri="http://purl.org/dc/dcmitype/"/>
    <ds:schemaRef ds:uri="http://schemas.microsoft.com/office/2006/documentManagement/types"/>
  </ds:schemaRefs>
</ds:datastoreItem>
</file>

<file path=docProps/app.xml><?xml version="1.0" encoding="utf-8"?>
<Properties xmlns="http://schemas.openxmlformats.org/officeDocument/2006/extended-properties" xmlns:vt="http://schemas.openxmlformats.org/officeDocument/2006/docPropsVTypes">
  <TotalTime>0</TotalTime>
  <Words>4501</Words>
  <Application>Microsoft Office PowerPoint</Application>
  <PresentationFormat>On-screen Show (16:9)</PresentationFormat>
  <Paragraphs>417</Paragraphs>
  <Slides>37</Slides>
  <Notes>37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Arial</vt:lpstr>
      <vt:lpstr>Calibri</vt:lpstr>
      <vt:lpstr>Courier New</vt:lpstr>
      <vt:lpstr>Garamond</vt:lpstr>
      <vt:lpstr>Georgia</vt:lpstr>
      <vt:lpstr>Myriad Pro</vt:lpstr>
      <vt:lpstr>Noto Sans Symbols</vt:lpstr>
      <vt:lpstr>Palatino</vt:lpstr>
      <vt:lpstr>Times New Roman</vt:lpstr>
      <vt:lpstr>Verdana</vt:lpstr>
      <vt:lpstr>Wingdings</vt:lpstr>
      <vt:lpstr>Kiwanis PPT Template</vt:lpstr>
      <vt:lpstr>New member  orientation</vt:lpstr>
      <vt:lpstr>New member orientation</vt:lpstr>
      <vt:lpstr> Welcome to Kiwanis!</vt:lpstr>
      <vt:lpstr>Who we are</vt:lpstr>
      <vt:lpstr>Who we are</vt:lpstr>
      <vt:lpstr>Who we are</vt:lpstr>
      <vt:lpstr>Kiwanis structure</vt:lpstr>
      <vt:lpstr>About our club</vt:lpstr>
      <vt:lpstr>Quick glance at our club</vt:lpstr>
      <vt:lpstr>Our club’s committees </vt:lpstr>
      <vt:lpstr>Our club’s committees </vt:lpstr>
      <vt:lpstr>Our club’s service projects</vt:lpstr>
      <vt:lpstr>Our club’s Service Leadership Programs</vt:lpstr>
      <vt:lpstr>Our club’s  fundraising projects</vt:lpstr>
      <vt:lpstr>Our club’s traditions</vt:lpstr>
      <vt:lpstr>Communication</vt:lpstr>
      <vt:lpstr>Communication</vt:lpstr>
      <vt:lpstr>About our club</vt:lpstr>
      <vt:lpstr>Club business</vt:lpstr>
      <vt:lpstr>Club business</vt:lpstr>
      <vt:lpstr>Board of directors meeting</vt:lpstr>
      <vt:lpstr>Finance and budget</vt:lpstr>
      <vt:lpstr>Finance &amp; budget</vt:lpstr>
      <vt:lpstr>Member benefits</vt:lpstr>
      <vt:lpstr>Become involved</vt:lpstr>
      <vt:lpstr>The Kiwanis Objects</vt:lpstr>
      <vt:lpstr>The Kiwanis Objects</vt:lpstr>
      <vt:lpstr>The Kiwanis Objects</vt:lpstr>
      <vt:lpstr>Benefits of membership </vt:lpstr>
      <vt:lpstr>Kiwanis Children’s Fund </vt:lpstr>
      <vt:lpstr>The Possibility Project</vt:lpstr>
      <vt:lpstr>Service Leadership Programs</vt:lpstr>
      <vt:lpstr>Kiwanis partners</vt:lpstr>
      <vt:lpstr>Conventions</vt:lpstr>
      <vt:lpstr> Questions? </vt:lpstr>
      <vt:lpstr>Wrapping it up </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Kiwanis PowerPoint Template</dc:title>
  <dc:creator>Steven Hadt</dc:creator>
  <cp:lastModifiedBy>Gloria Bidgood</cp:lastModifiedBy>
  <cp:revision>1</cp:revision>
  <cp:lastPrinted>2018-02-21T14:23:21Z</cp:lastPrinted>
  <dcterms:modified xsi:type="dcterms:W3CDTF">2024-10-01T19:56:12Z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0x0101004A25B008DCAFDD499AE1D17D06317D99</vt:lpwstr>
  </property>
  <property fmtid="{D5CDD505-2E9C-101B-9397-08002B2CF9AE}" pid="3" name="MediaServiceImageTags">
    <vt:lpwstr/>
  </property>
</Properties>
</file>